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Quicksand Medium"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8BB"/>
    <a:srgbClr val="00C282"/>
    <a:srgbClr val="1885F1"/>
    <a:srgbClr val="2A4D70"/>
    <a:srgbClr val="36C5FF"/>
    <a:srgbClr val="323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67C2F-118F-4084-B413-EC0025A7DC01}" v="1" dt="2023-07-05T18:17:49.22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37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lak Gottlieb" userId="584aee76592d0a3a" providerId="LiveId" clId="{5C067C2F-118F-4084-B413-EC0025A7DC01}"/>
    <pc:docChg chg="undo custSel modSld">
      <pc:chgData name="Aslak Gottlieb" userId="584aee76592d0a3a" providerId="LiveId" clId="{5C067C2F-118F-4084-B413-EC0025A7DC01}" dt="2023-07-06T06:19:57.459" v="372" actId="6549"/>
      <pc:docMkLst>
        <pc:docMk/>
      </pc:docMkLst>
      <pc:sldChg chg="modSp mod">
        <pc:chgData name="Aslak Gottlieb" userId="584aee76592d0a3a" providerId="LiveId" clId="{5C067C2F-118F-4084-B413-EC0025A7DC01}" dt="2023-07-05T12:21:06.812" v="20" actId="6549"/>
        <pc:sldMkLst>
          <pc:docMk/>
          <pc:sldMk cId="0" sldId="257"/>
        </pc:sldMkLst>
        <pc:spChg chg="mod">
          <ac:chgData name="Aslak Gottlieb" userId="584aee76592d0a3a" providerId="LiveId" clId="{5C067C2F-118F-4084-B413-EC0025A7DC01}" dt="2023-07-05T12:21:06.812" v="20" actId="6549"/>
          <ac:spMkLst>
            <pc:docMk/>
            <pc:sldMk cId="0" sldId="257"/>
            <ac:spMk id="103" creationId="{00000000-0000-0000-0000-000000000000}"/>
          </ac:spMkLst>
        </pc:spChg>
      </pc:sldChg>
      <pc:sldChg chg="delCm modNotes">
        <pc:chgData name="Aslak Gottlieb" userId="584aee76592d0a3a" providerId="LiveId" clId="{5C067C2F-118F-4084-B413-EC0025A7DC01}" dt="2023-07-05T12:52:46.864" v="22"/>
        <pc:sldMkLst>
          <pc:docMk/>
          <pc:sldMk cId="0" sldId="258"/>
        </pc:sldMkLst>
      </pc:sldChg>
      <pc:sldChg chg="addSp delSp modSp mod">
        <pc:chgData name="Aslak Gottlieb" userId="584aee76592d0a3a" providerId="LiveId" clId="{5C067C2F-118F-4084-B413-EC0025A7DC01}" dt="2023-07-06T06:18:48.694" v="339" actId="20577"/>
        <pc:sldMkLst>
          <pc:docMk/>
          <pc:sldMk cId="0" sldId="259"/>
        </pc:sldMkLst>
        <pc:spChg chg="add del mod">
          <ac:chgData name="Aslak Gottlieb" userId="584aee76592d0a3a" providerId="LiveId" clId="{5C067C2F-118F-4084-B413-EC0025A7DC01}" dt="2023-07-05T18:17:59.756" v="286" actId="478"/>
          <ac:spMkLst>
            <pc:docMk/>
            <pc:sldMk cId="0" sldId="259"/>
            <ac:spMk id="2" creationId="{C6EA188F-5708-D770-9100-2B068E5406C2}"/>
          </ac:spMkLst>
        </pc:spChg>
        <pc:spChg chg="mod">
          <ac:chgData name="Aslak Gottlieb" userId="584aee76592d0a3a" providerId="LiveId" clId="{5C067C2F-118F-4084-B413-EC0025A7DC01}" dt="2023-07-06T06:18:48.694" v="339" actId="20577"/>
          <ac:spMkLst>
            <pc:docMk/>
            <pc:sldMk cId="0" sldId="259"/>
            <ac:spMk id="175" creationId="{00000000-0000-0000-0000-000000000000}"/>
          </ac:spMkLst>
        </pc:spChg>
        <pc:spChg chg="add del mod">
          <ac:chgData name="Aslak Gottlieb" userId="584aee76592d0a3a" providerId="LiveId" clId="{5C067C2F-118F-4084-B413-EC0025A7DC01}" dt="2023-07-05T18:17:55.982" v="285" actId="478"/>
          <ac:spMkLst>
            <pc:docMk/>
            <pc:sldMk cId="0" sldId="259"/>
            <ac:spMk id="177" creationId="{00000000-0000-0000-0000-000000000000}"/>
          </ac:spMkLst>
        </pc:spChg>
        <pc:picChg chg="mod">
          <ac:chgData name="Aslak Gottlieb" userId="584aee76592d0a3a" providerId="LiveId" clId="{5C067C2F-118F-4084-B413-EC0025A7DC01}" dt="2023-07-05T18:16:48.393" v="281" actId="1076"/>
          <ac:picMkLst>
            <pc:docMk/>
            <pc:sldMk cId="0" sldId="259"/>
            <ac:picMk id="168" creationId="{00000000-0000-0000-0000-000000000000}"/>
          </ac:picMkLst>
        </pc:picChg>
      </pc:sldChg>
      <pc:sldChg chg="modSp mod">
        <pc:chgData name="Aslak Gottlieb" userId="584aee76592d0a3a" providerId="LiveId" clId="{5C067C2F-118F-4084-B413-EC0025A7DC01}" dt="2023-07-06T06:19:23.597" v="346" actId="6549"/>
        <pc:sldMkLst>
          <pc:docMk/>
          <pc:sldMk cId="0" sldId="260"/>
        </pc:sldMkLst>
        <pc:spChg chg="mod">
          <ac:chgData name="Aslak Gottlieb" userId="584aee76592d0a3a" providerId="LiveId" clId="{5C067C2F-118F-4084-B413-EC0025A7DC01}" dt="2023-07-06T06:19:23.597" v="346" actId="6549"/>
          <ac:spMkLst>
            <pc:docMk/>
            <pc:sldMk cId="0" sldId="260"/>
            <ac:spMk id="193" creationId="{00000000-0000-0000-0000-000000000000}"/>
          </ac:spMkLst>
        </pc:spChg>
        <pc:spChg chg="mod">
          <ac:chgData name="Aslak Gottlieb" userId="584aee76592d0a3a" providerId="LiveId" clId="{5C067C2F-118F-4084-B413-EC0025A7DC01}" dt="2023-07-05T14:37:15.008" v="214"/>
          <ac:spMkLst>
            <pc:docMk/>
            <pc:sldMk cId="0" sldId="260"/>
            <ac:spMk id="194" creationId="{00000000-0000-0000-0000-000000000000}"/>
          </ac:spMkLst>
        </pc:spChg>
        <pc:spChg chg="mod">
          <ac:chgData name="Aslak Gottlieb" userId="584aee76592d0a3a" providerId="LiveId" clId="{5C067C2F-118F-4084-B413-EC0025A7DC01}" dt="2023-07-05T14:34:21.143" v="144" actId="20577"/>
          <ac:spMkLst>
            <pc:docMk/>
            <pc:sldMk cId="0" sldId="260"/>
            <ac:spMk id="195" creationId="{00000000-0000-0000-0000-000000000000}"/>
          </ac:spMkLst>
        </pc:spChg>
        <pc:spChg chg="mod">
          <ac:chgData name="Aslak Gottlieb" userId="584aee76592d0a3a" providerId="LiveId" clId="{5C067C2F-118F-4084-B413-EC0025A7DC01}" dt="2023-07-05T14:33:24.911" v="100" actId="6549"/>
          <ac:spMkLst>
            <pc:docMk/>
            <pc:sldMk cId="0" sldId="260"/>
            <ac:spMk id="214" creationId="{00000000-0000-0000-0000-000000000000}"/>
          </ac:spMkLst>
        </pc:spChg>
      </pc:sldChg>
      <pc:sldChg chg="modSp mod">
        <pc:chgData name="Aslak Gottlieb" userId="584aee76592d0a3a" providerId="LiveId" clId="{5C067C2F-118F-4084-B413-EC0025A7DC01}" dt="2023-07-05T14:37:36.112" v="215" actId="20577"/>
        <pc:sldMkLst>
          <pc:docMk/>
          <pc:sldMk cId="0" sldId="261"/>
        </pc:sldMkLst>
        <pc:spChg chg="mod">
          <ac:chgData name="Aslak Gottlieb" userId="584aee76592d0a3a" providerId="LiveId" clId="{5C067C2F-118F-4084-B413-EC0025A7DC01}" dt="2023-07-05T14:37:36.112" v="215" actId="20577"/>
          <ac:spMkLst>
            <pc:docMk/>
            <pc:sldMk cId="0" sldId="261"/>
            <ac:spMk id="241" creationId="{00000000-0000-0000-0000-000000000000}"/>
          </ac:spMkLst>
        </pc:spChg>
      </pc:sldChg>
      <pc:sldChg chg="modSp mod">
        <pc:chgData name="Aslak Gottlieb" userId="584aee76592d0a3a" providerId="LiveId" clId="{5C067C2F-118F-4084-B413-EC0025A7DC01}" dt="2023-07-05T14:42:25.913" v="216" actId="20577"/>
        <pc:sldMkLst>
          <pc:docMk/>
          <pc:sldMk cId="0" sldId="262"/>
        </pc:sldMkLst>
        <pc:spChg chg="mod">
          <ac:chgData name="Aslak Gottlieb" userId="584aee76592d0a3a" providerId="LiveId" clId="{5C067C2F-118F-4084-B413-EC0025A7DC01}" dt="2023-07-05T14:42:25.913" v="216" actId="20577"/>
          <ac:spMkLst>
            <pc:docMk/>
            <pc:sldMk cId="0" sldId="262"/>
            <ac:spMk id="279" creationId="{00000000-0000-0000-0000-000000000000}"/>
          </ac:spMkLst>
        </pc:spChg>
      </pc:sldChg>
      <pc:sldChg chg="modSp mod">
        <pc:chgData name="Aslak Gottlieb" userId="584aee76592d0a3a" providerId="LiveId" clId="{5C067C2F-118F-4084-B413-EC0025A7DC01}" dt="2023-07-06T06:19:57.459" v="372" actId="6549"/>
        <pc:sldMkLst>
          <pc:docMk/>
          <pc:sldMk cId="0" sldId="263"/>
        </pc:sldMkLst>
        <pc:spChg chg="mod">
          <ac:chgData name="Aslak Gottlieb" userId="584aee76592d0a3a" providerId="LiveId" clId="{5C067C2F-118F-4084-B413-EC0025A7DC01}" dt="2023-07-06T06:19:57.459" v="372" actId="6549"/>
          <ac:spMkLst>
            <pc:docMk/>
            <pc:sldMk cId="0" sldId="263"/>
            <ac:spMk id="3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0bf1797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250bf179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202122"/>
                </a:solidFill>
                <a:highlight>
                  <a:srgbClr val="FFFFFF"/>
                </a:highligh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 imperdiet doming id quod mazim placerat facer possim assum. 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formas humanitatis per seacula quarta decima et quinta decima. Eodem modo typi, qui nunc nobis videntur parum clari, fiant sollemnes in futurum.</a:t>
            </a:r>
            <a:endParaRPr/>
          </a:p>
        </p:txBody>
      </p:sp>
      <p:sp>
        <p:nvSpPr>
          <p:cNvPr id="185" name="Google Shape;1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0bf179795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50bf179795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22021" t="8473" r="3225" b="35459"/>
          <a:stretch/>
        </p:blipFill>
        <p:spPr>
          <a:xfrm>
            <a:off x="0" y="0"/>
            <a:ext cx="18288000" cy="10287000"/>
          </a:xfrm>
          <a:prstGeom prst="rect">
            <a:avLst/>
          </a:prstGeom>
          <a:noFill/>
          <a:ln>
            <a:noFill/>
          </a:ln>
        </p:spPr>
      </p:pic>
      <p:grpSp>
        <p:nvGrpSpPr>
          <p:cNvPr id="85" name="Google Shape;85;p13"/>
          <p:cNvGrpSpPr/>
          <p:nvPr/>
        </p:nvGrpSpPr>
        <p:grpSpPr>
          <a:xfrm>
            <a:off x="10597377" y="3625034"/>
            <a:ext cx="7690623" cy="615893"/>
            <a:chOff x="0" y="0"/>
            <a:chExt cx="2058649" cy="162211"/>
          </a:xfrm>
          <a:solidFill>
            <a:srgbClr val="00D8BB"/>
          </a:solidFill>
        </p:grpSpPr>
        <p:sp>
          <p:nvSpPr>
            <p:cNvPr id="86" name="Google Shape;86;p13"/>
            <p:cNvSpPr/>
            <p:nvPr/>
          </p:nvSpPr>
          <p:spPr>
            <a:xfrm>
              <a:off x="0" y="0"/>
              <a:ext cx="2058649" cy="162211"/>
            </a:xfrm>
            <a:custGeom>
              <a:avLst/>
              <a:gdLst/>
              <a:ahLst/>
              <a:cxnLst/>
              <a:rect l="l" t="t" r="r" b="b"/>
              <a:pathLst>
                <a:path w="2058649" h="162211" extrusionOk="0">
                  <a:moveTo>
                    <a:pt x="0" y="0"/>
                  </a:moveTo>
                  <a:lnTo>
                    <a:pt x="2058649" y="0"/>
                  </a:lnTo>
                  <a:lnTo>
                    <a:pt x="2058649" y="162211"/>
                  </a:lnTo>
                  <a:lnTo>
                    <a:pt x="0" y="162211"/>
                  </a:lnTo>
                  <a:close/>
                </a:path>
              </a:pathLst>
            </a:custGeom>
            <a:grpFill/>
            <a:ln>
              <a:noFill/>
            </a:ln>
          </p:spPr>
        </p:sp>
        <p:sp>
          <p:nvSpPr>
            <p:cNvPr id="87" name="Google Shape;87;p13"/>
            <p:cNvSpPr txBox="1"/>
            <p:nvPr/>
          </p:nvSpPr>
          <p:spPr>
            <a:xfrm>
              <a:off x="0" y="0"/>
              <a:ext cx="2025514" cy="162211"/>
            </a:xfrm>
            <a:prstGeom prst="rect">
              <a:avLst/>
            </a:prstGeom>
            <a:grp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100" dirty="0">
                  <a:solidFill>
                    <a:schemeClr val="bg1"/>
                  </a:solidFill>
                </a:rPr>
                <a:t>FORRETNINGSPLAN FOR INVESTERINGSSELSKABET</a:t>
              </a:r>
              <a:endParaRPr lang="en-US" dirty="0">
                <a:solidFill>
                  <a:schemeClr val="bg1"/>
                </a:solidFill>
              </a:endParaRPr>
            </a:p>
          </p:txBody>
        </p:sp>
      </p:grpSp>
      <p:sp>
        <p:nvSpPr>
          <p:cNvPr id="97" name="Google Shape;97;p13"/>
          <p:cNvSpPr txBox="1"/>
          <p:nvPr/>
        </p:nvSpPr>
        <p:spPr>
          <a:xfrm>
            <a:off x="2929968" y="4240927"/>
            <a:ext cx="15234248" cy="1425775"/>
          </a:xfrm>
          <a:prstGeom prst="rect">
            <a:avLst/>
          </a:prstGeom>
          <a:noFill/>
          <a:ln>
            <a:noFill/>
          </a:ln>
        </p:spPr>
        <p:txBody>
          <a:bodyPr spcFirstLastPara="1" wrap="square" lIns="0" tIns="0" rIns="0" bIns="0" anchor="t" anchorCtr="0">
            <a:spAutoFit/>
          </a:bodyPr>
          <a:lstStyle/>
          <a:p>
            <a:pPr marL="0" marR="0" lvl="0" indent="0" algn="r" rtl="0">
              <a:lnSpc>
                <a:spcPct val="116026"/>
              </a:lnSpc>
              <a:spcBef>
                <a:spcPts val="0"/>
              </a:spcBef>
              <a:spcAft>
                <a:spcPts val="0"/>
              </a:spcAft>
              <a:buNone/>
            </a:pPr>
            <a:r>
              <a:rPr lang="en-US" sz="7987" b="1" dirty="0">
                <a:solidFill>
                  <a:srgbClr val="12222B"/>
                </a:solidFill>
                <a:latin typeface="Quicksand Medium" pitchFamily="2" charset="0"/>
                <a:ea typeface="Open Sans"/>
                <a:cs typeface="Open Sans"/>
                <a:sym typeface="Open Sans"/>
              </a:rPr>
              <a:t>YOLO Invest</a:t>
            </a:r>
            <a:endParaRPr dirty="0">
              <a:latin typeface="Quicksand Medium" pitchFamily="2" charset="0"/>
            </a:endParaRPr>
          </a:p>
        </p:txBody>
      </p:sp>
      <p:pic>
        <p:nvPicPr>
          <p:cNvPr id="3" name="Grafik 2">
            <a:extLst>
              <a:ext uri="{FF2B5EF4-FFF2-40B4-BE49-F238E27FC236}">
                <a16:creationId xmlns:a16="http://schemas.microsoft.com/office/drawing/2014/main" id="{F8FFF168-F986-A81A-995B-6CF415E2AB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2794" y="5594116"/>
            <a:ext cx="4456606" cy="652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p:nvPr/>
        </p:nvSpPr>
        <p:spPr>
          <a:xfrm>
            <a:off x="1028700" y="1889990"/>
            <a:ext cx="5510100"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a:latin typeface="Quicksand Medium" pitchFamily="2" charset="0"/>
              </a:rPr>
              <a:t>Bag YOLO Invest </a:t>
            </a:r>
            <a:r>
              <a:rPr lang="en-US" sz="2000" dirty="0" err="1">
                <a:latin typeface="Quicksand Medium" pitchFamily="2" charset="0"/>
              </a:rPr>
              <a:t>står</a:t>
            </a:r>
            <a:r>
              <a:rPr lang="en-US" sz="2000" dirty="0">
                <a:latin typeface="Quicksand Medium" pitchFamily="2" charset="0"/>
              </a:rPr>
              <a:t> </a:t>
            </a:r>
            <a:r>
              <a:rPr lang="en-US" sz="2000" dirty="0" err="1">
                <a:latin typeface="Quicksand Medium" pitchFamily="2" charset="0"/>
              </a:rPr>
              <a:t>en</a:t>
            </a:r>
            <a:r>
              <a:rPr lang="en-US" sz="2000" dirty="0">
                <a:latin typeface="Quicksand Medium" pitchFamily="2" charset="0"/>
              </a:rPr>
              <a:t> </a:t>
            </a:r>
            <a:r>
              <a:rPr lang="en-US" sz="2000" dirty="0" err="1">
                <a:latin typeface="Quicksand Medium" pitchFamily="2" charset="0"/>
              </a:rPr>
              <a:t>gruppe</a:t>
            </a:r>
            <a:r>
              <a:rPr lang="en-US" sz="2000" dirty="0">
                <a:latin typeface="Quicksand Medium" pitchFamily="2" charset="0"/>
              </a:rPr>
              <a:t> </a:t>
            </a:r>
            <a:r>
              <a:rPr lang="en-US" sz="2000" dirty="0" err="1">
                <a:latin typeface="Quicksand Medium" pitchFamily="2" charset="0"/>
              </a:rPr>
              <a:t>drevne</a:t>
            </a:r>
            <a:r>
              <a:rPr lang="en-US" sz="2000" dirty="0">
                <a:latin typeface="Quicksand Medium" pitchFamily="2" charset="0"/>
              </a:rPr>
              <a:t> </a:t>
            </a:r>
            <a:r>
              <a:rPr lang="en-US" sz="2000" dirty="0" err="1">
                <a:latin typeface="Quicksand Medium" pitchFamily="2" charset="0"/>
              </a:rPr>
              <a:t>forretningsfolk</a:t>
            </a:r>
            <a:r>
              <a:rPr lang="en-US" sz="2000" dirty="0">
                <a:latin typeface="Quicksand Medium" pitchFamily="2" charset="0"/>
              </a:rPr>
              <a:t> og </a:t>
            </a:r>
            <a:r>
              <a:rPr lang="en-US" sz="2000" dirty="0" err="1">
                <a:latin typeface="Quicksand Medium" pitchFamily="2" charset="0"/>
              </a:rPr>
              <a:t>eksperter</a:t>
            </a:r>
            <a:r>
              <a:rPr lang="en-US" sz="2000" dirty="0">
                <a:latin typeface="Quicksand Medium" pitchFamily="2" charset="0"/>
              </a:rPr>
              <a:t>. Dem </a:t>
            </a:r>
            <a:r>
              <a:rPr lang="en-US" sz="2000" dirty="0" err="1">
                <a:latin typeface="Quicksand Medium" pitchFamily="2" charset="0"/>
              </a:rPr>
              <a:t>kan</a:t>
            </a:r>
            <a:r>
              <a:rPr lang="en-US" sz="2000" dirty="0">
                <a:latin typeface="Quicksand Medium" pitchFamily="2" charset="0"/>
              </a:rPr>
              <a:t> du </a:t>
            </a:r>
            <a:r>
              <a:rPr lang="en-US" sz="2000" dirty="0" err="1">
                <a:latin typeface="Quicksand Medium" pitchFamily="2" charset="0"/>
              </a:rPr>
              <a:t>møde</a:t>
            </a:r>
            <a:r>
              <a:rPr lang="en-US" sz="2000" dirty="0">
                <a:latin typeface="Quicksand Medium" pitchFamily="2" charset="0"/>
              </a:rPr>
              <a:t> her:</a:t>
            </a:r>
            <a:endParaRPr dirty="0">
              <a:latin typeface="Quicksand Medium" pitchFamily="2" charset="0"/>
            </a:endParaRPr>
          </a:p>
          <a:p>
            <a:pPr marL="0" marR="0" lvl="0" indent="0" algn="l" rtl="0">
              <a:lnSpc>
                <a:spcPct val="140000"/>
              </a:lnSpc>
              <a:spcBef>
                <a:spcPts val="0"/>
              </a:spcBef>
              <a:spcAft>
                <a:spcPts val="0"/>
              </a:spcAft>
              <a:buNone/>
            </a:pPr>
            <a:endParaRPr sz="2000" b="0" i="0" u="none" strike="noStrike" cap="none" dirty="0">
              <a:solidFill>
                <a:srgbClr val="000000"/>
              </a:solidFill>
              <a:latin typeface="Quicksand Medium" pitchFamily="2" charset="0"/>
              <a:sym typeface="Arial"/>
            </a:endParaRPr>
          </a:p>
        </p:txBody>
      </p:sp>
      <p:sp>
        <p:nvSpPr>
          <p:cNvPr id="103" name="Google Shape;103;p14"/>
          <p:cNvSpPr txBox="1"/>
          <p:nvPr/>
        </p:nvSpPr>
        <p:spPr>
          <a:xfrm>
            <a:off x="1028700" y="1038225"/>
            <a:ext cx="5868600" cy="114249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err="1">
                <a:solidFill>
                  <a:srgbClr val="00D8BB"/>
                </a:solidFill>
                <a:latin typeface="Quicksand Medium" pitchFamily="2" charset="0"/>
                <a:ea typeface="Open Sans"/>
                <a:cs typeface="Open Sans"/>
                <a:sym typeface="Open Sans"/>
              </a:rPr>
              <a:t>Investeringsteam</a:t>
            </a:r>
            <a:endParaRPr dirty="0">
              <a:solidFill>
                <a:srgbClr val="00D8BB"/>
              </a:solidFill>
              <a:latin typeface="Quicksand Medium" pitchFamily="2" charset="0"/>
            </a:endParaRPr>
          </a:p>
          <a:p>
            <a:pPr marL="0" marR="0" lvl="0" indent="0" algn="l" rtl="0">
              <a:lnSpc>
                <a:spcPct val="116000"/>
              </a:lnSpc>
              <a:spcBef>
                <a:spcPts val="0"/>
              </a:spcBef>
              <a:spcAft>
                <a:spcPts val="0"/>
              </a:spcAft>
              <a:buNone/>
            </a:pPr>
            <a:endParaRPr dirty="0">
              <a:latin typeface="Quicksand Medium" pitchFamily="2" charset="0"/>
            </a:endParaRPr>
          </a:p>
        </p:txBody>
      </p:sp>
      <p:sp>
        <p:nvSpPr>
          <p:cNvPr id="116" name="Google Shape;116;p14"/>
          <p:cNvSpPr/>
          <p:nvPr/>
        </p:nvSpPr>
        <p:spPr>
          <a:xfrm>
            <a:off x="1028700"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36C5FF"/>
          </a:solidFill>
          <a:ln>
            <a:noFill/>
          </a:ln>
        </p:spPr>
      </p:sp>
      <p:sp>
        <p:nvSpPr>
          <p:cNvPr id="117" name="Google Shape;117;p14"/>
          <p:cNvSpPr txBox="1"/>
          <p:nvPr/>
        </p:nvSpPr>
        <p:spPr>
          <a:xfrm>
            <a:off x="14859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a:solidFill>
                  <a:srgbClr val="FFFFFF"/>
                </a:solidFill>
                <a:latin typeface="Quicksand Medium" pitchFamily="2" charset="0"/>
              </a:rPr>
              <a:t>PERSON </a:t>
            </a:r>
            <a:endParaRPr>
              <a:latin typeface="Quicksand Medium" pitchFamily="2" charset="0"/>
            </a:endParaRPr>
          </a:p>
          <a:p>
            <a:pPr marL="0" marR="0" lvl="0" indent="0" algn="ctr" rtl="0">
              <a:lnSpc>
                <a:spcPct val="140000"/>
              </a:lnSpc>
              <a:spcBef>
                <a:spcPts val="0"/>
              </a:spcBef>
              <a:spcAft>
                <a:spcPts val="0"/>
              </a:spcAft>
              <a:buNone/>
            </a:pPr>
            <a:r>
              <a:rPr lang="en-US" sz="2200">
                <a:solidFill>
                  <a:srgbClr val="FFFFFF"/>
                </a:solidFill>
                <a:latin typeface="Quicksand Medium" pitchFamily="2" charset="0"/>
              </a:rPr>
              <a:t>Lidt om personens kompetencer og rolle</a:t>
            </a:r>
            <a:r>
              <a:rPr lang="en-US" sz="2200" b="0" i="0" u="none" strike="noStrike" cap="none">
                <a:solidFill>
                  <a:srgbClr val="FFFFFF"/>
                </a:solidFill>
                <a:latin typeface="Quicksand Medium" pitchFamily="2" charset="0"/>
                <a:sym typeface="Arial"/>
              </a:rPr>
              <a:t>.</a:t>
            </a:r>
            <a:endParaRPr>
              <a:latin typeface="Quicksand Medium" pitchFamily="2" charset="0"/>
            </a:endParaRPr>
          </a:p>
        </p:txBody>
      </p:sp>
      <p:sp>
        <p:nvSpPr>
          <p:cNvPr id="118" name="Google Shape;118;p14"/>
          <p:cNvSpPr/>
          <p:nvPr/>
        </p:nvSpPr>
        <p:spPr>
          <a:xfrm>
            <a:off x="5347740"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2A4D70"/>
          </a:solidFill>
          <a:ln>
            <a:noFill/>
          </a:ln>
        </p:spPr>
      </p:sp>
      <p:sp>
        <p:nvSpPr>
          <p:cNvPr id="119" name="Google Shape;119;p14"/>
          <p:cNvSpPr/>
          <p:nvPr/>
        </p:nvSpPr>
        <p:spPr>
          <a:xfrm>
            <a:off x="9666780"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00C282"/>
          </a:solidFill>
          <a:ln>
            <a:noFill/>
          </a:ln>
        </p:spPr>
      </p:sp>
      <p:sp>
        <p:nvSpPr>
          <p:cNvPr id="120" name="Google Shape;120;p14"/>
          <p:cNvSpPr/>
          <p:nvPr/>
        </p:nvSpPr>
        <p:spPr>
          <a:xfrm>
            <a:off x="13985819" y="6961389"/>
            <a:ext cx="3273496" cy="2685009"/>
          </a:xfrm>
          <a:custGeom>
            <a:avLst/>
            <a:gdLst/>
            <a:ahLst/>
            <a:cxnLst/>
            <a:rect l="l" t="t" r="r" b="b"/>
            <a:pathLst>
              <a:path w="1176543" h="965032" extrusionOk="0">
                <a:moveTo>
                  <a:pt x="0" y="0"/>
                </a:moveTo>
                <a:lnTo>
                  <a:pt x="1176543" y="0"/>
                </a:lnTo>
                <a:lnTo>
                  <a:pt x="1176543" y="965032"/>
                </a:lnTo>
                <a:lnTo>
                  <a:pt x="0" y="965032"/>
                </a:lnTo>
                <a:close/>
              </a:path>
            </a:pathLst>
          </a:custGeom>
          <a:solidFill>
            <a:srgbClr val="1885F1"/>
          </a:solidFill>
          <a:ln>
            <a:noFill/>
          </a:ln>
        </p:spPr>
      </p:sp>
      <p:pic>
        <p:nvPicPr>
          <p:cNvPr id="121" name="Google Shape;121;p14"/>
          <p:cNvPicPr preferRelativeResize="0"/>
          <p:nvPr/>
        </p:nvPicPr>
        <p:blipFill>
          <a:blip r:embed="rId3">
            <a:alphaModFix/>
          </a:blip>
          <a:stretch>
            <a:fillRect/>
          </a:stretch>
        </p:blipFill>
        <p:spPr>
          <a:xfrm>
            <a:off x="1257300" y="4308720"/>
            <a:ext cx="2723536" cy="2850212"/>
          </a:xfrm>
          <a:prstGeom prst="rect">
            <a:avLst/>
          </a:prstGeom>
          <a:noFill/>
          <a:ln>
            <a:noFill/>
          </a:ln>
        </p:spPr>
      </p:pic>
      <p:pic>
        <p:nvPicPr>
          <p:cNvPr id="122" name="Google Shape;122;p14"/>
          <p:cNvPicPr preferRelativeResize="0"/>
          <p:nvPr/>
        </p:nvPicPr>
        <p:blipFill>
          <a:blip r:embed="rId3">
            <a:alphaModFix/>
          </a:blip>
          <a:stretch>
            <a:fillRect/>
          </a:stretch>
        </p:blipFill>
        <p:spPr>
          <a:xfrm>
            <a:off x="5622725" y="4310693"/>
            <a:ext cx="2723536" cy="2850212"/>
          </a:xfrm>
          <a:prstGeom prst="rect">
            <a:avLst/>
          </a:prstGeom>
          <a:noFill/>
          <a:ln>
            <a:noFill/>
          </a:ln>
        </p:spPr>
      </p:pic>
      <p:pic>
        <p:nvPicPr>
          <p:cNvPr id="123" name="Google Shape;123;p14"/>
          <p:cNvPicPr preferRelativeResize="0"/>
          <p:nvPr/>
        </p:nvPicPr>
        <p:blipFill>
          <a:blip r:embed="rId3">
            <a:alphaModFix/>
          </a:blip>
          <a:stretch>
            <a:fillRect/>
          </a:stretch>
        </p:blipFill>
        <p:spPr>
          <a:xfrm>
            <a:off x="9944100" y="4308720"/>
            <a:ext cx="2723536" cy="2850212"/>
          </a:xfrm>
          <a:prstGeom prst="rect">
            <a:avLst/>
          </a:prstGeom>
          <a:noFill/>
          <a:ln>
            <a:noFill/>
          </a:ln>
        </p:spPr>
      </p:pic>
      <p:pic>
        <p:nvPicPr>
          <p:cNvPr id="124" name="Google Shape;124;p14"/>
          <p:cNvPicPr preferRelativeResize="0"/>
          <p:nvPr/>
        </p:nvPicPr>
        <p:blipFill>
          <a:blip r:embed="rId3">
            <a:alphaModFix/>
          </a:blip>
          <a:stretch>
            <a:fillRect/>
          </a:stretch>
        </p:blipFill>
        <p:spPr>
          <a:xfrm>
            <a:off x="14211300" y="4308720"/>
            <a:ext cx="2723536" cy="2850212"/>
          </a:xfrm>
          <a:prstGeom prst="rect">
            <a:avLst/>
          </a:prstGeom>
          <a:noFill/>
          <a:ln>
            <a:noFill/>
          </a:ln>
        </p:spPr>
      </p:pic>
      <p:pic>
        <p:nvPicPr>
          <p:cNvPr id="125" name="Google Shape;125;p14"/>
          <p:cNvPicPr preferRelativeResize="0"/>
          <p:nvPr/>
        </p:nvPicPr>
        <p:blipFill rotWithShape="1">
          <a:blip r:embed="rId4">
            <a:alphaModFix/>
          </a:blip>
          <a:srcRect l="63185" r="117"/>
          <a:stretch/>
        </p:blipFill>
        <p:spPr>
          <a:xfrm rot="-5400000">
            <a:off x="10855574" y="-3273874"/>
            <a:ext cx="3245850" cy="10903148"/>
          </a:xfrm>
          <a:prstGeom prst="rect">
            <a:avLst/>
          </a:prstGeom>
          <a:noFill/>
          <a:ln>
            <a:noFill/>
          </a:ln>
        </p:spPr>
      </p:pic>
      <p:sp>
        <p:nvSpPr>
          <p:cNvPr id="126" name="Google Shape;126;p14"/>
          <p:cNvSpPr txBox="1"/>
          <p:nvPr/>
        </p:nvSpPr>
        <p:spPr>
          <a:xfrm>
            <a:off x="59055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a:solidFill>
                  <a:srgbClr val="FFFFFF"/>
                </a:solidFill>
                <a:latin typeface="Quicksand Medium" pitchFamily="2" charset="0"/>
              </a:rPr>
              <a:t>PERSON </a:t>
            </a:r>
            <a:endParaRPr>
              <a:latin typeface="Quicksand Medium" pitchFamily="2" charset="0"/>
            </a:endParaRPr>
          </a:p>
          <a:p>
            <a:pPr marL="0" marR="0" lvl="0" indent="0" algn="ctr" rtl="0">
              <a:lnSpc>
                <a:spcPct val="140000"/>
              </a:lnSpc>
              <a:spcBef>
                <a:spcPts val="0"/>
              </a:spcBef>
              <a:spcAft>
                <a:spcPts val="0"/>
              </a:spcAft>
              <a:buNone/>
            </a:pPr>
            <a:r>
              <a:rPr lang="en-US" sz="2200">
                <a:solidFill>
                  <a:srgbClr val="FFFFFF"/>
                </a:solidFill>
                <a:latin typeface="Quicksand Medium" pitchFamily="2" charset="0"/>
              </a:rPr>
              <a:t>Lidt om personens kompetencer og rolle</a:t>
            </a:r>
            <a:r>
              <a:rPr lang="en-US" sz="2200" b="0" i="0" u="none" strike="noStrike" cap="none">
                <a:solidFill>
                  <a:srgbClr val="FFFFFF"/>
                </a:solidFill>
                <a:latin typeface="Quicksand Medium" pitchFamily="2" charset="0"/>
                <a:sym typeface="Arial"/>
              </a:rPr>
              <a:t>.</a:t>
            </a:r>
            <a:endParaRPr>
              <a:latin typeface="Quicksand Medium" pitchFamily="2" charset="0"/>
            </a:endParaRPr>
          </a:p>
        </p:txBody>
      </p:sp>
      <p:sp>
        <p:nvSpPr>
          <p:cNvPr id="127" name="Google Shape;127;p14"/>
          <p:cNvSpPr txBox="1"/>
          <p:nvPr/>
        </p:nvSpPr>
        <p:spPr>
          <a:xfrm>
            <a:off x="102489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a:solidFill>
                  <a:srgbClr val="FFFFFF"/>
                </a:solidFill>
                <a:latin typeface="Quicksand Medium" pitchFamily="2" charset="0"/>
              </a:rPr>
              <a:t>PERSON </a:t>
            </a:r>
            <a:endParaRPr>
              <a:latin typeface="Quicksand Medium" pitchFamily="2" charset="0"/>
            </a:endParaRPr>
          </a:p>
          <a:p>
            <a:pPr marL="0" marR="0" lvl="0" indent="0" algn="ctr" rtl="0">
              <a:lnSpc>
                <a:spcPct val="140000"/>
              </a:lnSpc>
              <a:spcBef>
                <a:spcPts val="0"/>
              </a:spcBef>
              <a:spcAft>
                <a:spcPts val="0"/>
              </a:spcAft>
              <a:buNone/>
            </a:pPr>
            <a:r>
              <a:rPr lang="en-US" sz="2200">
                <a:solidFill>
                  <a:srgbClr val="FFFFFF"/>
                </a:solidFill>
                <a:latin typeface="Quicksand Medium" pitchFamily="2" charset="0"/>
              </a:rPr>
              <a:t>Lidt om personens kompetencer og rolle</a:t>
            </a:r>
            <a:r>
              <a:rPr lang="en-US" sz="2200" b="0" i="0" u="none" strike="noStrike" cap="none">
                <a:solidFill>
                  <a:srgbClr val="FFFFFF"/>
                </a:solidFill>
                <a:latin typeface="Quicksand Medium" pitchFamily="2" charset="0"/>
                <a:sym typeface="Arial"/>
              </a:rPr>
              <a:t>.</a:t>
            </a:r>
            <a:endParaRPr>
              <a:latin typeface="Quicksand Medium" pitchFamily="2" charset="0"/>
            </a:endParaRPr>
          </a:p>
        </p:txBody>
      </p:sp>
      <p:sp>
        <p:nvSpPr>
          <p:cNvPr id="128" name="Google Shape;128;p14"/>
          <p:cNvSpPr txBox="1"/>
          <p:nvPr/>
        </p:nvSpPr>
        <p:spPr>
          <a:xfrm>
            <a:off x="14592300" y="7007783"/>
            <a:ext cx="2261100" cy="2367300"/>
          </a:xfrm>
          <a:prstGeom prst="rect">
            <a:avLst/>
          </a:prstGeom>
          <a:no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a:solidFill>
                  <a:srgbClr val="FFFFFF"/>
                </a:solidFill>
                <a:latin typeface="Quicksand Medium" pitchFamily="2" charset="0"/>
              </a:rPr>
              <a:t>PERSON </a:t>
            </a:r>
            <a:endParaRPr>
              <a:latin typeface="Quicksand Medium" pitchFamily="2" charset="0"/>
            </a:endParaRPr>
          </a:p>
          <a:p>
            <a:pPr marL="0" marR="0" lvl="0" indent="0" algn="ctr" rtl="0">
              <a:lnSpc>
                <a:spcPct val="140000"/>
              </a:lnSpc>
              <a:spcBef>
                <a:spcPts val="0"/>
              </a:spcBef>
              <a:spcAft>
                <a:spcPts val="0"/>
              </a:spcAft>
              <a:buNone/>
            </a:pPr>
            <a:r>
              <a:rPr lang="en-US" sz="2200">
                <a:solidFill>
                  <a:srgbClr val="FFFFFF"/>
                </a:solidFill>
                <a:latin typeface="Quicksand Medium" pitchFamily="2" charset="0"/>
              </a:rPr>
              <a:t>Lidt om personens kompetencer og rolle</a:t>
            </a:r>
            <a:r>
              <a:rPr lang="en-US" sz="2200" b="0" i="0" u="none" strike="noStrike" cap="none">
                <a:solidFill>
                  <a:srgbClr val="FFFFFF"/>
                </a:solidFill>
                <a:latin typeface="Quicksand Medium" pitchFamily="2" charset="0"/>
                <a:sym typeface="Arial"/>
              </a:rPr>
              <a:t>.</a:t>
            </a:r>
            <a:endParaRPr>
              <a:latin typeface="Quicksand Medium"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8" name="Google Shape;143;p15">
            <a:extLst>
              <a:ext uri="{FF2B5EF4-FFF2-40B4-BE49-F238E27FC236}">
                <a16:creationId xmlns:a16="http://schemas.microsoft.com/office/drawing/2014/main" id="{82D56315-E5E3-230D-1333-A5D03E3C69CA}"/>
              </a:ext>
            </a:extLst>
          </p:cNvPr>
          <p:cNvSpPr/>
          <p:nvPr/>
        </p:nvSpPr>
        <p:spPr>
          <a:xfrm>
            <a:off x="483877" y="5886610"/>
            <a:ext cx="17383846" cy="4258524"/>
          </a:xfrm>
          <a:custGeom>
            <a:avLst/>
            <a:gdLst/>
            <a:ahLst/>
            <a:cxnLst/>
            <a:rect l="l" t="t" r="r" b="b"/>
            <a:pathLst>
              <a:path w="2273190" h="768375" extrusionOk="0">
                <a:moveTo>
                  <a:pt x="0" y="0"/>
                </a:moveTo>
                <a:lnTo>
                  <a:pt x="2273190" y="0"/>
                </a:lnTo>
                <a:lnTo>
                  <a:pt x="2273190" y="768375"/>
                </a:lnTo>
                <a:lnTo>
                  <a:pt x="0" y="768375"/>
                </a:lnTo>
                <a:close/>
              </a:path>
            </a:pathLst>
          </a:custGeom>
          <a:solidFill>
            <a:srgbClr val="00D8BB"/>
          </a:solidFill>
          <a:ln>
            <a:noFill/>
          </a:ln>
        </p:spPr>
      </p:sp>
      <p:sp>
        <p:nvSpPr>
          <p:cNvPr id="143" name="Google Shape;143;p15"/>
          <p:cNvSpPr/>
          <p:nvPr/>
        </p:nvSpPr>
        <p:spPr>
          <a:xfrm>
            <a:off x="483876" y="276041"/>
            <a:ext cx="8499635" cy="5402864"/>
          </a:xfrm>
          <a:custGeom>
            <a:avLst/>
            <a:gdLst/>
            <a:ahLst/>
            <a:cxnLst/>
            <a:rect l="l" t="t" r="r" b="b"/>
            <a:pathLst>
              <a:path w="2273190" h="768375" extrusionOk="0">
                <a:moveTo>
                  <a:pt x="0" y="0"/>
                </a:moveTo>
                <a:lnTo>
                  <a:pt x="2273190" y="0"/>
                </a:lnTo>
                <a:lnTo>
                  <a:pt x="2273190" y="768375"/>
                </a:lnTo>
                <a:lnTo>
                  <a:pt x="0" y="768375"/>
                </a:lnTo>
                <a:close/>
              </a:path>
            </a:pathLst>
          </a:custGeom>
          <a:solidFill>
            <a:schemeClr val="bg1">
              <a:lumMod val="85000"/>
            </a:schemeClr>
          </a:solidFill>
          <a:ln>
            <a:noFill/>
          </a:ln>
        </p:spPr>
      </p:sp>
      <p:sp>
        <p:nvSpPr>
          <p:cNvPr id="146" name="Google Shape;146;p15"/>
          <p:cNvSpPr/>
          <p:nvPr/>
        </p:nvSpPr>
        <p:spPr>
          <a:xfrm>
            <a:off x="9304490" y="276042"/>
            <a:ext cx="8563232" cy="5402864"/>
          </a:xfrm>
          <a:custGeom>
            <a:avLst/>
            <a:gdLst/>
            <a:ahLst/>
            <a:cxnLst/>
            <a:rect l="l" t="t" r="r" b="b"/>
            <a:pathLst>
              <a:path w="2273190" h="768375" extrusionOk="0">
                <a:moveTo>
                  <a:pt x="0" y="0"/>
                </a:moveTo>
                <a:lnTo>
                  <a:pt x="2273190" y="0"/>
                </a:lnTo>
                <a:lnTo>
                  <a:pt x="2273190" y="768375"/>
                </a:lnTo>
                <a:lnTo>
                  <a:pt x="0" y="768375"/>
                </a:lnTo>
                <a:close/>
              </a:path>
            </a:pathLst>
          </a:custGeom>
          <a:solidFill>
            <a:srgbClr val="323343"/>
          </a:solidFill>
          <a:ln>
            <a:noFill/>
          </a:ln>
        </p:spPr>
      </p:sp>
      <p:grpSp>
        <p:nvGrpSpPr>
          <p:cNvPr id="149" name="Google Shape;149;p15"/>
          <p:cNvGrpSpPr/>
          <p:nvPr/>
        </p:nvGrpSpPr>
        <p:grpSpPr>
          <a:xfrm>
            <a:off x="1052840" y="1190868"/>
            <a:ext cx="7045200" cy="1255433"/>
            <a:chOff x="-60" y="9525"/>
            <a:chExt cx="9393600" cy="1673911"/>
          </a:xfrm>
        </p:grpSpPr>
        <p:sp>
          <p:nvSpPr>
            <p:cNvPr id="150" name="Google Shape;150;p15"/>
            <p:cNvSpPr txBox="1"/>
            <p:nvPr/>
          </p:nvSpPr>
          <p:spPr>
            <a:xfrm>
              <a:off x="-60" y="1022743"/>
              <a:ext cx="9393600" cy="66069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300" b="1" dirty="0" err="1">
                  <a:latin typeface="Quicksand Medium" pitchFamily="2" charset="0"/>
                  <a:ea typeface="Lato"/>
                  <a:cs typeface="Lato"/>
                  <a:sym typeface="Lato"/>
                </a:rPr>
                <a:t>Investeringshorisont</a:t>
              </a:r>
              <a:endParaRPr dirty="0">
                <a:latin typeface="Quicksand Medium" pitchFamily="2" charset="0"/>
              </a:endParaRPr>
            </a:p>
          </p:txBody>
        </p:sp>
        <p:sp>
          <p:nvSpPr>
            <p:cNvPr id="151" name="Google Shape;151;p15"/>
            <p:cNvSpPr txBox="1"/>
            <p:nvPr/>
          </p:nvSpPr>
          <p:spPr>
            <a:xfrm>
              <a:off x="478831" y="9525"/>
              <a:ext cx="8436000" cy="1190069"/>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dirty="0">
                  <a:solidFill>
                    <a:srgbClr val="12222B"/>
                  </a:solidFill>
                  <a:latin typeface="Quicksand Medium" pitchFamily="2" charset="0"/>
                  <a:ea typeface="Open Sans"/>
                  <a:cs typeface="Open Sans"/>
                  <a:sym typeface="Open Sans"/>
                </a:rPr>
                <a:t>4 </a:t>
              </a:r>
              <a:r>
                <a:rPr lang="en-US" sz="5000" b="1" dirty="0" err="1">
                  <a:solidFill>
                    <a:srgbClr val="12222B"/>
                  </a:solidFill>
                  <a:latin typeface="Quicksand Medium" pitchFamily="2" charset="0"/>
                  <a:ea typeface="Open Sans"/>
                  <a:cs typeface="Open Sans"/>
                  <a:sym typeface="Open Sans"/>
                </a:rPr>
                <a:t>uger</a:t>
              </a:r>
              <a:endParaRPr dirty="0">
                <a:latin typeface="Quicksand Medium" pitchFamily="2" charset="0"/>
              </a:endParaRPr>
            </a:p>
          </p:txBody>
        </p:sp>
      </p:grpSp>
      <p:grpSp>
        <p:nvGrpSpPr>
          <p:cNvPr id="152" name="Google Shape;152;p15"/>
          <p:cNvGrpSpPr/>
          <p:nvPr/>
        </p:nvGrpSpPr>
        <p:grpSpPr>
          <a:xfrm>
            <a:off x="746805" y="3097744"/>
            <a:ext cx="7973775" cy="1221731"/>
            <a:chOff x="0" y="9526"/>
            <a:chExt cx="10631700" cy="1628973"/>
          </a:xfrm>
        </p:grpSpPr>
        <p:sp>
          <p:nvSpPr>
            <p:cNvPr id="153" name="Google Shape;153;p15"/>
            <p:cNvSpPr txBox="1"/>
            <p:nvPr/>
          </p:nvSpPr>
          <p:spPr>
            <a:xfrm>
              <a:off x="163499" y="977806"/>
              <a:ext cx="10304700" cy="66069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a-DK" sz="2300" b="1" dirty="0">
                  <a:latin typeface="Quicksand Medium" pitchFamily="2" charset="0"/>
                  <a:ea typeface="Lato"/>
                  <a:cs typeface="Lato"/>
                  <a:sym typeface="Lato"/>
                </a:rPr>
                <a:t>Likviditetsbeholdning ved stiftelsesdato</a:t>
              </a:r>
              <a:endParaRPr lang="da-DK" dirty="0">
                <a:latin typeface="Quicksand Medium" pitchFamily="2" charset="0"/>
              </a:endParaRPr>
            </a:p>
          </p:txBody>
        </p:sp>
        <p:sp>
          <p:nvSpPr>
            <p:cNvPr id="154" name="Google Shape;154;p15"/>
            <p:cNvSpPr txBox="1"/>
            <p:nvPr/>
          </p:nvSpPr>
          <p:spPr>
            <a:xfrm>
              <a:off x="0" y="9526"/>
              <a:ext cx="10631700" cy="1190068"/>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i="0" u="none" strike="noStrike" cap="none" dirty="0">
                  <a:solidFill>
                    <a:srgbClr val="12222B"/>
                  </a:solidFill>
                  <a:latin typeface="Quicksand Medium" pitchFamily="2" charset="0"/>
                  <a:ea typeface="Open Sans"/>
                  <a:cs typeface="Open Sans"/>
                  <a:sym typeface="Open Sans"/>
                </a:rPr>
                <a:t>1 million </a:t>
              </a:r>
              <a:r>
                <a:rPr lang="en-US" sz="5000" b="1" dirty="0">
                  <a:solidFill>
                    <a:srgbClr val="12222B"/>
                  </a:solidFill>
                  <a:latin typeface="Quicksand Medium" pitchFamily="2" charset="0"/>
                  <a:ea typeface="Open Sans"/>
                  <a:cs typeface="Open Sans"/>
                  <a:sym typeface="Open Sans"/>
                </a:rPr>
                <a:t>DKK</a:t>
              </a:r>
              <a:endParaRPr dirty="0">
                <a:latin typeface="Quicksand Medium" pitchFamily="2" charset="0"/>
              </a:endParaRPr>
            </a:p>
          </p:txBody>
        </p:sp>
      </p:grpSp>
      <p:grpSp>
        <p:nvGrpSpPr>
          <p:cNvPr id="155" name="Google Shape;155;p15"/>
          <p:cNvGrpSpPr/>
          <p:nvPr/>
        </p:nvGrpSpPr>
        <p:grpSpPr>
          <a:xfrm>
            <a:off x="9879681" y="689377"/>
            <a:ext cx="7412850" cy="1425206"/>
            <a:chOff x="45202" y="-3095401"/>
            <a:chExt cx="9883800" cy="1900275"/>
          </a:xfrm>
        </p:grpSpPr>
        <p:sp>
          <p:nvSpPr>
            <p:cNvPr id="156" name="Google Shape;156;p15"/>
            <p:cNvSpPr txBox="1"/>
            <p:nvPr/>
          </p:nvSpPr>
          <p:spPr>
            <a:xfrm>
              <a:off x="45202" y="-1941997"/>
              <a:ext cx="9883800" cy="74687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a-DK" sz="2300" b="1" dirty="0">
                  <a:solidFill>
                    <a:schemeClr val="bg1"/>
                  </a:solidFill>
                  <a:latin typeface="Quicksand Medium" pitchFamily="2" charset="0"/>
                  <a:ea typeface="Lato"/>
                  <a:cs typeface="Lato"/>
                  <a:sym typeface="Lato"/>
                </a:rPr>
                <a:t>Indsæt link til gruppens profil på Aktiedysten</a:t>
              </a:r>
              <a:br>
                <a:rPr lang="da-DK" sz="2300" b="1" dirty="0">
                  <a:solidFill>
                    <a:schemeClr val="bg1"/>
                  </a:solidFill>
                  <a:latin typeface="Quicksand Medium" pitchFamily="2" charset="0"/>
                  <a:ea typeface="Lato"/>
                  <a:cs typeface="Lato"/>
                  <a:sym typeface="Lato"/>
                </a:rPr>
              </a:br>
              <a:endParaRPr lang="da-DK" sz="300" dirty="0">
                <a:solidFill>
                  <a:schemeClr val="bg1"/>
                </a:solidFill>
                <a:latin typeface="Quicksand Medium" pitchFamily="2" charset="0"/>
              </a:endParaRPr>
            </a:p>
          </p:txBody>
        </p:sp>
        <p:sp>
          <p:nvSpPr>
            <p:cNvPr id="157" name="Google Shape;157;p15"/>
            <p:cNvSpPr txBox="1"/>
            <p:nvPr/>
          </p:nvSpPr>
          <p:spPr>
            <a:xfrm>
              <a:off x="1653802" y="-3095401"/>
              <a:ext cx="6666600" cy="1190069"/>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dirty="0" err="1">
                  <a:solidFill>
                    <a:schemeClr val="bg1"/>
                  </a:solidFill>
                  <a:latin typeface="Quicksand Medium" pitchFamily="2" charset="0"/>
                  <a:ea typeface="Open Sans"/>
                  <a:cs typeface="Open Sans"/>
                  <a:sym typeface="Open Sans"/>
                </a:rPr>
                <a:t>Aktieportefølje</a:t>
              </a:r>
              <a:endParaRPr dirty="0">
                <a:solidFill>
                  <a:schemeClr val="bg1"/>
                </a:solidFill>
                <a:latin typeface="Quicksand Medium" pitchFamily="2" charset="0"/>
              </a:endParaRPr>
            </a:p>
          </p:txBody>
        </p:sp>
      </p:grpSp>
      <p:sp>
        <p:nvSpPr>
          <p:cNvPr id="6" name="Tekstfelt 5">
            <a:extLst>
              <a:ext uri="{FF2B5EF4-FFF2-40B4-BE49-F238E27FC236}">
                <a16:creationId xmlns:a16="http://schemas.microsoft.com/office/drawing/2014/main" id="{69829B1D-2A74-A544-3445-A0E1D655F2EF}"/>
              </a:ext>
            </a:extLst>
          </p:cNvPr>
          <p:cNvSpPr txBox="1"/>
          <p:nvPr/>
        </p:nvSpPr>
        <p:spPr>
          <a:xfrm>
            <a:off x="1374202" y="6062370"/>
            <a:ext cx="8774324" cy="646331"/>
          </a:xfrm>
          <a:prstGeom prst="rect">
            <a:avLst/>
          </a:prstGeom>
          <a:noFill/>
        </p:spPr>
        <p:txBody>
          <a:bodyPr wrap="square">
            <a:spAutoFit/>
          </a:bodyPr>
          <a:lstStyle/>
          <a:p>
            <a:r>
              <a:rPr lang="da-DK" sz="3600" b="1" dirty="0">
                <a:solidFill>
                  <a:schemeClr val="bg1"/>
                </a:solidFill>
                <a:latin typeface="Quicksand Medium" pitchFamily="2" charset="0"/>
                <a:ea typeface="Lato"/>
                <a:cs typeface="Lato"/>
                <a:sym typeface="Lato"/>
              </a:rPr>
              <a:t>Sådan finder du jeres link:</a:t>
            </a:r>
          </a:p>
        </p:txBody>
      </p:sp>
      <p:graphicFrame>
        <p:nvGraphicFramePr>
          <p:cNvPr id="7" name="Tabel 7">
            <a:extLst>
              <a:ext uri="{FF2B5EF4-FFF2-40B4-BE49-F238E27FC236}">
                <a16:creationId xmlns:a16="http://schemas.microsoft.com/office/drawing/2014/main" id="{068A08DC-97AF-4325-1589-A2498BC439C1}"/>
              </a:ext>
            </a:extLst>
          </p:cNvPr>
          <p:cNvGraphicFramePr>
            <a:graphicFrameLocks noGrp="1"/>
          </p:cNvGraphicFramePr>
          <p:nvPr>
            <p:extLst>
              <p:ext uri="{D42A27DB-BD31-4B8C-83A1-F6EECF244321}">
                <p14:modId xmlns:p14="http://schemas.microsoft.com/office/powerpoint/2010/main" val="81795108"/>
              </p:ext>
            </p:extLst>
          </p:nvPr>
        </p:nvGraphicFramePr>
        <p:xfrm>
          <a:off x="9476510" y="2322287"/>
          <a:ext cx="8201892" cy="2966720"/>
        </p:xfrm>
        <a:graphic>
          <a:graphicData uri="http://schemas.openxmlformats.org/drawingml/2006/table">
            <a:tbl>
              <a:tblPr firstRow="1" bandRow="1">
                <a:tableStyleId>{C083E6E3-FA7D-4D7B-A595-EF9225AFEA82}</a:tableStyleId>
              </a:tblPr>
              <a:tblGrid>
                <a:gridCol w="4100946">
                  <a:extLst>
                    <a:ext uri="{9D8B030D-6E8A-4147-A177-3AD203B41FA5}">
                      <a16:colId xmlns:a16="http://schemas.microsoft.com/office/drawing/2014/main" val="44802966"/>
                    </a:ext>
                  </a:extLst>
                </a:gridCol>
                <a:gridCol w="4100946">
                  <a:extLst>
                    <a:ext uri="{9D8B030D-6E8A-4147-A177-3AD203B41FA5}">
                      <a16:colId xmlns:a16="http://schemas.microsoft.com/office/drawing/2014/main" val="1665661588"/>
                    </a:ext>
                  </a:extLst>
                </a:gridCol>
              </a:tblGrid>
              <a:tr h="370840">
                <a:tc>
                  <a:txBody>
                    <a:bodyPr/>
                    <a:lstStyle/>
                    <a:p>
                      <a:r>
                        <a:rPr lang="da-DK" dirty="0">
                          <a:solidFill>
                            <a:schemeClr val="bg1"/>
                          </a:solidFill>
                        </a:rPr>
                        <a:t>Gruppens navn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r>
                        <a:rPr lang="da-DK" dirty="0">
                          <a:solidFill>
                            <a:schemeClr val="bg1"/>
                          </a:solidFill>
                        </a:rPr>
                        <a:t>Link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2734795879"/>
                  </a:ext>
                </a:extLst>
              </a:tr>
              <a:tr h="370840">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2121723898"/>
                  </a:ext>
                </a:extLst>
              </a:tr>
              <a:tr h="370840">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3580242459"/>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1392008432"/>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2076834985"/>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523927716"/>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312373366"/>
                  </a:ext>
                </a:extLst>
              </a:tr>
              <a:tr h="370840">
                <a:tc>
                  <a:txBody>
                    <a:bodyPr/>
                    <a:lstStyle/>
                    <a:p>
                      <a:endParaRPr lang="da-DK">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tc>
                  <a:txBody>
                    <a:bodyPr/>
                    <a:lstStyle/>
                    <a:p>
                      <a:endParaRPr lang="da-DK"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D8BB"/>
                    </a:solidFill>
                  </a:tcPr>
                </a:tc>
                <a:extLst>
                  <a:ext uri="{0D108BD9-81ED-4DB2-BD59-A6C34878D82A}">
                    <a16:rowId xmlns:a16="http://schemas.microsoft.com/office/drawing/2014/main" val="1569216812"/>
                  </a:ext>
                </a:extLst>
              </a:tr>
            </a:tbl>
          </a:graphicData>
        </a:graphic>
      </p:graphicFrame>
      <p:pic>
        <p:nvPicPr>
          <p:cNvPr id="10" name="Billede 9">
            <a:extLst>
              <a:ext uri="{FF2B5EF4-FFF2-40B4-BE49-F238E27FC236}">
                <a16:creationId xmlns:a16="http://schemas.microsoft.com/office/drawing/2014/main" id="{6875B28C-A1FF-B9C0-DCFD-6C2E2F7840F6}"/>
              </a:ext>
            </a:extLst>
          </p:cNvPr>
          <p:cNvPicPr>
            <a:picLocks noChangeAspect="1"/>
          </p:cNvPicPr>
          <p:nvPr/>
        </p:nvPicPr>
        <p:blipFill>
          <a:blip r:embed="rId3"/>
          <a:stretch>
            <a:fillRect/>
          </a:stretch>
        </p:blipFill>
        <p:spPr>
          <a:xfrm>
            <a:off x="1487329" y="6983140"/>
            <a:ext cx="3857625" cy="2200275"/>
          </a:xfrm>
          <a:prstGeom prst="rect">
            <a:avLst/>
          </a:prstGeom>
        </p:spPr>
      </p:pic>
      <p:pic>
        <p:nvPicPr>
          <p:cNvPr id="12" name="Billede 11">
            <a:extLst>
              <a:ext uri="{FF2B5EF4-FFF2-40B4-BE49-F238E27FC236}">
                <a16:creationId xmlns:a16="http://schemas.microsoft.com/office/drawing/2014/main" id="{295BCE15-9F2A-E393-8B5C-8025F69795EF}"/>
              </a:ext>
            </a:extLst>
          </p:cNvPr>
          <p:cNvPicPr>
            <a:picLocks noChangeAspect="1"/>
          </p:cNvPicPr>
          <p:nvPr/>
        </p:nvPicPr>
        <p:blipFill>
          <a:blip r:embed="rId4"/>
          <a:stretch>
            <a:fillRect/>
          </a:stretch>
        </p:blipFill>
        <p:spPr>
          <a:xfrm>
            <a:off x="6250316" y="6983139"/>
            <a:ext cx="4351186" cy="2200275"/>
          </a:xfrm>
          <a:prstGeom prst="rect">
            <a:avLst/>
          </a:prstGeom>
        </p:spPr>
      </p:pic>
      <p:pic>
        <p:nvPicPr>
          <p:cNvPr id="14" name="Billede 13">
            <a:extLst>
              <a:ext uri="{FF2B5EF4-FFF2-40B4-BE49-F238E27FC236}">
                <a16:creationId xmlns:a16="http://schemas.microsoft.com/office/drawing/2014/main" id="{EC35F29D-3CE5-F579-F4BC-B64AF4DFF6DC}"/>
              </a:ext>
            </a:extLst>
          </p:cNvPr>
          <p:cNvPicPr>
            <a:picLocks noChangeAspect="1"/>
          </p:cNvPicPr>
          <p:nvPr/>
        </p:nvPicPr>
        <p:blipFill>
          <a:blip r:embed="rId5"/>
          <a:stretch>
            <a:fillRect/>
          </a:stretch>
        </p:blipFill>
        <p:spPr>
          <a:xfrm>
            <a:off x="11506864" y="6983139"/>
            <a:ext cx="4579217" cy="2200274"/>
          </a:xfrm>
          <a:prstGeom prst="rect">
            <a:avLst/>
          </a:prstGeom>
        </p:spPr>
      </p:pic>
      <p:sp>
        <p:nvSpPr>
          <p:cNvPr id="16" name="Tekstfelt 15">
            <a:extLst>
              <a:ext uri="{FF2B5EF4-FFF2-40B4-BE49-F238E27FC236}">
                <a16:creationId xmlns:a16="http://schemas.microsoft.com/office/drawing/2014/main" id="{7D0E9EA8-6EFD-B090-EB48-63ACF10FF88C}"/>
              </a:ext>
            </a:extLst>
          </p:cNvPr>
          <p:cNvSpPr txBox="1"/>
          <p:nvPr/>
        </p:nvSpPr>
        <p:spPr>
          <a:xfrm>
            <a:off x="1487329" y="9294256"/>
            <a:ext cx="3857625" cy="646331"/>
          </a:xfrm>
          <a:prstGeom prst="rect">
            <a:avLst/>
          </a:prstGeom>
          <a:noFill/>
        </p:spPr>
        <p:txBody>
          <a:bodyPr wrap="square">
            <a:spAutoFit/>
          </a:bodyPr>
          <a:lstStyle/>
          <a:p>
            <a:pPr algn="ctr">
              <a:buClr>
                <a:schemeClr val="bg1"/>
              </a:buClr>
            </a:pPr>
            <a:r>
              <a:rPr lang="da-DK" sz="1800" b="1" dirty="0">
                <a:solidFill>
                  <a:schemeClr val="bg1"/>
                </a:solidFill>
                <a:latin typeface="Quicksand Medium" pitchFamily="2" charset="0"/>
                <a:ea typeface="Lato"/>
                <a:cs typeface="Lato"/>
                <a:sym typeface="Lato"/>
              </a:rPr>
              <a:t>Login på jeres profil på aktiedysten.dk </a:t>
            </a:r>
          </a:p>
        </p:txBody>
      </p:sp>
      <p:sp>
        <p:nvSpPr>
          <p:cNvPr id="17" name="Tekstfelt 16">
            <a:extLst>
              <a:ext uri="{FF2B5EF4-FFF2-40B4-BE49-F238E27FC236}">
                <a16:creationId xmlns:a16="http://schemas.microsoft.com/office/drawing/2014/main" id="{4549B100-6853-E4B2-7D36-E7E32F163BF1}"/>
              </a:ext>
            </a:extLst>
          </p:cNvPr>
          <p:cNvSpPr txBox="1"/>
          <p:nvPr/>
        </p:nvSpPr>
        <p:spPr>
          <a:xfrm>
            <a:off x="6250316" y="9293211"/>
            <a:ext cx="4351186" cy="646331"/>
          </a:xfrm>
          <a:prstGeom prst="rect">
            <a:avLst/>
          </a:prstGeom>
          <a:noFill/>
        </p:spPr>
        <p:txBody>
          <a:bodyPr wrap="square">
            <a:spAutoFit/>
          </a:bodyPr>
          <a:lstStyle/>
          <a:p>
            <a:pPr algn="ctr">
              <a:buClr>
                <a:schemeClr val="bg1"/>
              </a:buClr>
            </a:pPr>
            <a:r>
              <a:rPr lang="da-DK" sz="1800" b="1" dirty="0">
                <a:solidFill>
                  <a:schemeClr val="bg1"/>
                </a:solidFill>
                <a:latin typeface="Quicksand Medium" pitchFamily="2" charset="0"/>
                <a:ea typeface="Lato"/>
                <a:cs typeface="Lato"/>
                <a:sym typeface="Lato"/>
              </a:rPr>
              <a:t>Rul ned til “spildeltagere og</a:t>
            </a:r>
          </a:p>
          <a:p>
            <a:pPr algn="ctr">
              <a:buClr>
                <a:schemeClr val="bg1"/>
              </a:buClr>
            </a:pPr>
            <a:r>
              <a:rPr lang="da-DK" sz="1800" b="1" dirty="0">
                <a:solidFill>
                  <a:schemeClr val="bg1"/>
                </a:solidFill>
                <a:latin typeface="Quicksand Medium" pitchFamily="2" charset="0"/>
                <a:ea typeface="Lato"/>
                <a:cs typeface="Lato"/>
                <a:sym typeface="Lato"/>
              </a:rPr>
              <a:t>tryk på jeres navn </a:t>
            </a:r>
          </a:p>
        </p:txBody>
      </p:sp>
      <p:sp>
        <p:nvSpPr>
          <p:cNvPr id="18" name="Tekstfelt 17">
            <a:extLst>
              <a:ext uri="{FF2B5EF4-FFF2-40B4-BE49-F238E27FC236}">
                <a16:creationId xmlns:a16="http://schemas.microsoft.com/office/drawing/2014/main" id="{1B461527-DCA2-BBC8-3599-B6727EED9649}"/>
              </a:ext>
            </a:extLst>
          </p:cNvPr>
          <p:cNvSpPr txBox="1"/>
          <p:nvPr/>
        </p:nvSpPr>
        <p:spPr>
          <a:xfrm>
            <a:off x="11506864" y="9331540"/>
            <a:ext cx="4579217" cy="646331"/>
          </a:xfrm>
          <a:prstGeom prst="rect">
            <a:avLst/>
          </a:prstGeom>
          <a:noFill/>
        </p:spPr>
        <p:txBody>
          <a:bodyPr wrap="square">
            <a:spAutoFit/>
          </a:bodyPr>
          <a:lstStyle/>
          <a:p>
            <a:pPr algn="ctr">
              <a:buClr>
                <a:schemeClr val="bg1"/>
              </a:buClr>
            </a:pPr>
            <a:r>
              <a:rPr lang="da-DK" sz="1800" b="1" dirty="0">
                <a:solidFill>
                  <a:schemeClr val="bg1"/>
                </a:solidFill>
                <a:latin typeface="Quicksand Medium" pitchFamily="2" charset="0"/>
                <a:ea typeface="Lato"/>
                <a:cs typeface="Lato"/>
                <a:sym typeface="Lato"/>
              </a:rPr>
              <a:t>Kopier URL linket i toppen og</a:t>
            </a:r>
          </a:p>
          <a:p>
            <a:pPr algn="ctr">
              <a:buClr>
                <a:schemeClr val="bg1"/>
              </a:buClr>
            </a:pPr>
            <a:r>
              <a:rPr lang="da-DK" sz="1800" b="1" dirty="0">
                <a:solidFill>
                  <a:schemeClr val="bg1"/>
                </a:solidFill>
                <a:latin typeface="Quicksand Medium" pitchFamily="2" charset="0"/>
                <a:ea typeface="Lato"/>
                <a:cs typeface="Lato"/>
                <a:sym typeface="Lato"/>
              </a:rPr>
              <a:t>sæt det ind i Aktieportefølje tabellen</a:t>
            </a:r>
          </a:p>
        </p:txBody>
      </p:sp>
      <p:cxnSp>
        <p:nvCxnSpPr>
          <p:cNvPr id="20" name="Lige pilforbindelse 19">
            <a:extLst>
              <a:ext uri="{FF2B5EF4-FFF2-40B4-BE49-F238E27FC236}">
                <a16:creationId xmlns:a16="http://schemas.microsoft.com/office/drawing/2014/main" id="{78438D3B-F7AD-4B5F-B85C-5DD3C395AA02}"/>
              </a:ext>
            </a:extLst>
          </p:cNvPr>
          <p:cNvCxnSpPr>
            <a:cxnSpLocks/>
          </p:cNvCxnSpPr>
          <p:nvPr/>
        </p:nvCxnSpPr>
        <p:spPr>
          <a:xfrm flipH="1">
            <a:off x="12496800" y="6554553"/>
            <a:ext cx="748146" cy="37452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DACEEDDF-DBE6-FC65-C847-75A7485A9A21}"/>
              </a:ext>
            </a:extLst>
          </p:cNvPr>
          <p:cNvSpPr/>
          <p:nvPr/>
        </p:nvSpPr>
        <p:spPr>
          <a:xfrm>
            <a:off x="11506864" y="6815877"/>
            <a:ext cx="1114627" cy="41333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Tekstfelt 25">
            <a:extLst>
              <a:ext uri="{FF2B5EF4-FFF2-40B4-BE49-F238E27FC236}">
                <a16:creationId xmlns:a16="http://schemas.microsoft.com/office/drawing/2014/main" id="{9AEFE657-1168-07F6-AC05-A25DE533FAF1}"/>
              </a:ext>
            </a:extLst>
          </p:cNvPr>
          <p:cNvSpPr txBox="1"/>
          <p:nvPr/>
        </p:nvSpPr>
        <p:spPr>
          <a:xfrm>
            <a:off x="13304605" y="6323720"/>
            <a:ext cx="4499518" cy="461665"/>
          </a:xfrm>
          <a:prstGeom prst="rect">
            <a:avLst/>
          </a:prstGeom>
          <a:noFill/>
        </p:spPr>
        <p:txBody>
          <a:bodyPr wrap="square">
            <a:spAutoFit/>
          </a:bodyPr>
          <a:lstStyle/>
          <a:p>
            <a:r>
              <a:rPr lang="da-DK" sz="2400" b="1" dirty="0">
                <a:solidFill>
                  <a:schemeClr val="bg1"/>
                </a:solidFill>
                <a:latin typeface="Quicksand Medium" pitchFamily="2" charset="0"/>
                <a:ea typeface="Lato"/>
                <a:cs typeface="Lato"/>
                <a:sym typeface="Lato"/>
              </a:rPr>
              <a:t>Linket er her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6"/>
          <p:cNvPicPr preferRelativeResize="0"/>
          <p:nvPr/>
        </p:nvPicPr>
        <p:blipFill rotWithShape="1">
          <a:blip r:embed="rId3">
            <a:alphaModFix amt="33000"/>
          </a:blip>
          <a:srcRect/>
          <a:stretch/>
        </p:blipFill>
        <p:spPr>
          <a:xfrm>
            <a:off x="1147300" y="1993067"/>
            <a:ext cx="16005576" cy="7805207"/>
          </a:xfrm>
          <a:prstGeom prst="rect">
            <a:avLst/>
          </a:prstGeom>
          <a:noFill/>
          <a:ln>
            <a:noFill/>
          </a:ln>
        </p:spPr>
      </p:pic>
      <p:pic>
        <p:nvPicPr>
          <p:cNvPr id="169" name="Google Shape;169;p16"/>
          <p:cNvPicPr preferRelativeResize="0"/>
          <p:nvPr/>
        </p:nvPicPr>
        <p:blipFill rotWithShape="1">
          <a:blip r:embed="rId4">
            <a:alphaModFix amt="33000"/>
          </a:blip>
          <a:srcRect/>
          <a:stretch/>
        </p:blipFill>
        <p:spPr>
          <a:xfrm>
            <a:off x="3039721" y="1469824"/>
            <a:ext cx="1776366" cy="2257841"/>
          </a:xfrm>
          <a:prstGeom prst="rect">
            <a:avLst/>
          </a:prstGeom>
          <a:noFill/>
          <a:ln>
            <a:noFill/>
          </a:ln>
        </p:spPr>
      </p:pic>
      <p:pic>
        <p:nvPicPr>
          <p:cNvPr id="170" name="Google Shape;170;p16"/>
          <p:cNvPicPr preferRelativeResize="0"/>
          <p:nvPr/>
        </p:nvPicPr>
        <p:blipFill rotWithShape="1">
          <a:blip r:embed="rId5">
            <a:alphaModFix amt="33000"/>
          </a:blip>
          <a:srcRect/>
          <a:stretch/>
        </p:blipFill>
        <p:spPr>
          <a:xfrm>
            <a:off x="5644616" y="4743098"/>
            <a:ext cx="1776366" cy="2257841"/>
          </a:xfrm>
          <a:prstGeom prst="rect">
            <a:avLst/>
          </a:prstGeom>
          <a:noFill/>
          <a:ln>
            <a:noFill/>
          </a:ln>
        </p:spPr>
      </p:pic>
      <p:pic>
        <p:nvPicPr>
          <p:cNvPr id="171" name="Google Shape;171;p16"/>
          <p:cNvPicPr preferRelativeResize="0"/>
          <p:nvPr/>
        </p:nvPicPr>
        <p:blipFill rotWithShape="1">
          <a:blip r:embed="rId6">
            <a:alphaModFix amt="33000"/>
          </a:blip>
          <a:srcRect/>
          <a:stretch/>
        </p:blipFill>
        <p:spPr>
          <a:xfrm>
            <a:off x="14419306" y="5592943"/>
            <a:ext cx="1776366" cy="2257841"/>
          </a:xfrm>
          <a:prstGeom prst="rect">
            <a:avLst/>
          </a:prstGeom>
          <a:noFill/>
          <a:ln>
            <a:noFill/>
          </a:ln>
        </p:spPr>
      </p:pic>
      <p:sp>
        <p:nvSpPr>
          <p:cNvPr id="173" name="Google Shape;173;p16"/>
          <p:cNvSpPr/>
          <p:nvPr/>
        </p:nvSpPr>
        <p:spPr>
          <a:xfrm>
            <a:off x="1147300" y="2210060"/>
            <a:ext cx="3433134" cy="598088"/>
          </a:xfrm>
          <a:custGeom>
            <a:avLst/>
            <a:gdLst/>
            <a:ahLst/>
            <a:cxnLst/>
            <a:rect l="l" t="t" r="r" b="b"/>
            <a:pathLst>
              <a:path w="904194" h="157520" extrusionOk="0">
                <a:moveTo>
                  <a:pt x="0" y="0"/>
                </a:moveTo>
                <a:lnTo>
                  <a:pt x="904194" y="0"/>
                </a:lnTo>
                <a:lnTo>
                  <a:pt x="904194" y="157520"/>
                </a:lnTo>
                <a:lnTo>
                  <a:pt x="0" y="157520"/>
                </a:lnTo>
                <a:close/>
              </a:path>
            </a:pathLst>
          </a:custGeom>
          <a:solidFill>
            <a:srgbClr val="00D8BB"/>
          </a:solidFill>
          <a:ln>
            <a:noFill/>
          </a:ln>
        </p:spPr>
      </p:sp>
      <p:sp>
        <p:nvSpPr>
          <p:cNvPr id="176" name="Google Shape;176;p16"/>
          <p:cNvSpPr txBox="1"/>
          <p:nvPr/>
        </p:nvSpPr>
        <p:spPr>
          <a:xfrm>
            <a:off x="1215466" y="2290983"/>
            <a:ext cx="3433134" cy="517065"/>
          </a:xfrm>
          <a:prstGeom prst="rect">
            <a:avLst/>
          </a:prstGeom>
          <a:noFill/>
          <a:ln>
            <a:noFill/>
          </a:ln>
        </p:spPr>
        <p:txBody>
          <a:bodyPr spcFirstLastPara="1" wrap="square" lIns="0" tIns="0" rIns="0" bIns="0" anchor="t" anchorCtr="0">
            <a:spAutoFit/>
          </a:bodyPr>
          <a:lstStyle/>
          <a:p>
            <a:pPr marL="0" marR="0" lvl="0" indent="0" rtl="0">
              <a:lnSpc>
                <a:spcPct val="139958"/>
              </a:lnSpc>
              <a:spcBef>
                <a:spcPts val="0"/>
              </a:spcBef>
              <a:spcAft>
                <a:spcPts val="0"/>
              </a:spcAft>
              <a:buNone/>
            </a:pPr>
            <a:r>
              <a:rPr lang="en-US" sz="2400" dirty="0">
                <a:solidFill>
                  <a:schemeClr val="bg1"/>
                </a:solidFill>
                <a:latin typeface="Quicksand Medium" pitchFamily="2" charset="0"/>
              </a:rPr>
              <a:t>FORVENTNINGER</a:t>
            </a:r>
            <a:endParaRPr dirty="0">
              <a:solidFill>
                <a:schemeClr val="bg1"/>
              </a:solidFill>
              <a:latin typeface="Quicksand Medium" pitchFamily="2" charset="0"/>
            </a:endParaRPr>
          </a:p>
        </p:txBody>
      </p:sp>
      <p:sp>
        <p:nvSpPr>
          <p:cNvPr id="179" name="Google Shape;179;p16"/>
          <p:cNvSpPr/>
          <p:nvPr/>
        </p:nvSpPr>
        <p:spPr>
          <a:xfrm>
            <a:off x="9315504" y="2210060"/>
            <a:ext cx="3433134" cy="598088"/>
          </a:xfrm>
          <a:custGeom>
            <a:avLst/>
            <a:gdLst/>
            <a:ahLst/>
            <a:cxnLst/>
            <a:rect l="l" t="t" r="r" b="b"/>
            <a:pathLst>
              <a:path w="904194" h="157520" extrusionOk="0">
                <a:moveTo>
                  <a:pt x="0" y="0"/>
                </a:moveTo>
                <a:lnTo>
                  <a:pt x="904194" y="0"/>
                </a:lnTo>
                <a:lnTo>
                  <a:pt x="904194" y="157520"/>
                </a:lnTo>
                <a:lnTo>
                  <a:pt x="0" y="157520"/>
                </a:lnTo>
                <a:close/>
              </a:path>
            </a:pathLst>
          </a:custGeom>
          <a:solidFill>
            <a:srgbClr val="00D8BB"/>
          </a:solidFill>
          <a:ln>
            <a:noFill/>
          </a:ln>
        </p:spPr>
      </p:sp>
      <p:sp>
        <p:nvSpPr>
          <p:cNvPr id="181" name="Google Shape;181;p16"/>
          <p:cNvSpPr txBox="1"/>
          <p:nvPr/>
        </p:nvSpPr>
        <p:spPr>
          <a:xfrm>
            <a:off x="9453336" y="2255960"/>
            <a:ext cx="3329384" cy="517065"/>
          </a:xfrm>
          <a:prstGeom prst="rect">
            <a:avLst/>
          </a:prstGeom>
          <a:noFill/>
          <a:ln>
            <a:noFill/>
          </a:ln>
        </p:spPr>
        <p:txBody>
          <a:bodyPr spcFirstLastPara="1" wrap="square" lIns="0" tIns="0" rIns="0" bIns="0" anchor="t" anchorCtr="0">
            <a:spAutoFit/>
          </a:bodyPr>
          <a:lstStyle/>
          <a:p>
            <a:pPr marL="0" marR="0" lvl="0" indent="0" rtl="0">
              <a:lnSpc>
                <a:spcPct val="139958"/>
              </a:lnSpc>
              <a:spcBef>
                <a:spcPts val="0"/>
              </a:spcBef>
              <a:spcAft>
                <a:spcPts val="0"/>
              </a:spcAft>
              <a:buNone/>
            </a:pPr>
            <a:r>
              <a:rPr lang="en-US" sz="2400" dirty="0">
                <a:solidFill>
                  <a:schemeClr val="bg1"/>
                </a:solidFill>
                <a:latin typeface="Quicksand Medium" pitchFamily="2" charset="0"/>
              </a:rPr>
              <a:t>RISIKOPROFIL</a:t>
            </a:r>
            <a:endParaRPr dirty="0">
              <a:solidFill>
                <a:schemeClr val="bg1"/>
              </a:solidFill>
              <a:latin typeface="Quicksand Medium" pitchFamily="2" charset="0"/>
            </a:endParaRPr>
          </a:p>
        </p:txBody>
      </p:sp>
      <p:sp>
        <p:nvSpPr>
          <p:cNvPr id="182" name="Google Shape;182;p16"/>
          <p:cNvSpPr txBox="1"/>
          <p:nvPr/>
        </p:nvSpPr>
        <p:spPr>
          <a:xfrm>
            <a:off x="2575072" y="557277"/>
            <a:ext cx="13620600" cy="892552"/>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5000" b="1" dirty="0">
                <a:solidFill>
                  <a:srgbClr val="00D8BB"/>
                </a:solidFill>
                <a:latin typeface="Quicksand Medium" pitchFamily="2" charset="0"/>
                <a:ea typeface="Open Sans"/>
                <a:cs typeface="Open Sans"/>
                <a:sym typeface="Open Sans"/>
              </a:rPr>
              <a:t>INVESTERINGSSTRATEGI OG MÅLSÆTNING</a:t>
            </a:r>
            <a:endParaRPr b="1" dirty="0">
              <a:solidFill>
                <a:srgbClr val="00D8BB"/>
              </a:solidFill>
              <a:latin typeface="Quicksand Medium" pitchFamily="2" charset="0"/>
            </a:endParaRPr>
          </a:p>
        </p:txBody>
      </p:sp>
      <p:sp>
        <p:nvSpPr>
          <p:cNvPr id="2" name="Rektangel 1">
            <a:extLst>
              <a:ext uri="{FF2B5EF4-FFF2-40B4-BE49-F238E27FC236}">
                <a16:creationId xmlns:a16="http://schemas.microsoft.com/office/drawing/2014/main" id="{CFE238D8-CB5F-BFB9-1B89-D9197102784C}"/>
              </a:ext>
            </a:extLst>
          </p:cNvPr>
          <p:cNvSpPr/>
          <p:nvPr/>
        </p:nvSpPr>
        <p:spPr>
          <a:xfrm>
            <a:off x="1147300" y="2808048"/>
            <a:ext cx="6746124" cy="6645234"/>
          </a:xfrm>
          <a:prstGeom prst="rect">
            <a:avLst/>
          </a:prstGeom>
          <a:solidFill>
            <a:srgbClr val="00D8BB">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5" name="Google Shape;175;p16"/>
          <p:cNvSpPr txBox="1"/>
          <p:nvPr/>
        </p:nvSpPr>
        <p:spPr>
          <a:xfrm>
            <a:off x="1479809" y="3025141"/>
            <a:ext cx="5786100" cy="590315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a:latin typeface="Quicksand Medium" pitchFamily="2" charset="0"/>
              </a:rPr>
              <a:t>Vi </a:t>
            </a:r>
            <a:r>
              <a:rPr lang="en-US" sz="2000" dirty="0" err="1">
                <a:latin typeface="Quicksand Medium" pitchFamily="2" charset="0"/>
              </a:rPr>
              <a:t>forventer</a:t>
            </a:r>
            <a:r>
              <a:rPr lang="en-US" sz="2000" dirty="0">
                <a:latin typeface="Quicksand Medium" pitchFamily="2" charset="0"/>
              </a:rPr>
              <a:t> at vi </a:t>
            </a:r>
            <a:r>
              <a:rPr lang="en-US" sz="2000" dirty="0" err="1">
                <a:latin typeface="Quicksand Medium" pitchFamily="2" charset="0"/>
              </a:rPr>
              <a:t>efter</a:t>
            </a:r>
            <a:r>
              <a:rPr lang="en-US" sz="2000" dirty="0">
                <a:latin typeface="Quicksand Medium" pitchFamily="2" charset="0"/>
              </a:rPr>
              <a:t> 4 </a:t>
            </a:r>
            <a:r>
              <a:rPr lang="en-US" sz="2000" dirty="0" err="1">
                <a:latin typeface="Quicksand Medium" pitchFamily="2" charset="0"/>
              </a:rPr>
              <a:t>uger</a:t>
            </a:r>
            <a:r>
              <a:rPr lang="en-US" sz="2000" dirty="0">
                <a:latin typeface="Quicksand Medium" pitchFamily="2" charset="0"/>
              </a:rPr>
              <a:t> </a:t>
            </a:r>
            <a:r>
              <a:rPr lang="en-US" sz="2000" dirty="0" err="1">
                <a:latin typeface="Quicksand Medium" pitchFamily="2" charset="0"/>
              </a:rPr>
              <a:t>har</a:t>
            </a:r>
            <a:r>
              <a:rPr lang="en-US" sz="2000" dirty="0">
                <a:latin typeface="Quicksand Medium" pitchFamily="2" charset="0"/>
              </a:rPr>
              <a:t>… (</a:t>
            </a:r>
            <a:r>
              <a:rPr lang="en-US" sz="2000" dirty="0" err="1">
                <a:latin typeface="Quicksand Medium" pitchFamily="2" charset="0"/>
              </a:rPr>
              <a:t>erstat</a:t>
            </a:r>
            <a:r>
              <a:rPr lang="en-US" sz="2000" dirty="0">
                <a:latin typeface="Quicksand Medium" pitchFamily="2" charset="0"/>
              </a:rPr>
              <a:t> </a:t>
            </a:r>
            <a:r>
              <a:rPr lang="en-US" sz="2000" dirty="0" err="1">
                <a:latin typeface="Quicksand Medium" pitchFamily="2" charset="0"/>
              </a:rPr>
              <a:t>vrøvleteksten</a:t>
            </a:r>
            <a:r>
              <a:rPr lang="en-US" sz="2000" dirty="0">
                <a:latin typeface="Quicksand Medium" pitchFamily="2" charset="0"/>
              </a:rPr>
              <a:t> med </a:t>
            </a:r>
            <a:r>
              <a:rPr lang="en-US" sz="2000" dirty="0" err="1">
                <a:latin typeface="Quicksand Medium" pitchFamily="2" charset="0"/>
              </a:rPr>
              <a:t>jeres</a:t>
            </a:r>
            <a:r>
              <a:rPr lang="en-US" sz="2000" dirty="0">
                <a:latin typeface="Quicksand Medium" pitchFamily="2" charset="0"/>
              </a:rPr>
              <a:t> strategi) </a:t>
            </a:r>
            <a:r>
              <a:rPr lang="en-US" sz="1800" dirty="0">
                <a:solidFill>
                  <a:srgbClr val="999999"/>
                </a:solidFill>
                <a:latin typeface="Quicksand Medium" pitchFamily="2" charset="0"/>
              </a:rPr>
              <a:t>Zombie ipsum </a:t>
            </a:r>
            <a:r>
              <a:rPr lang="en-US" sz="1800" dirty="0" err="1">
                <a:solidFill>
                  <a:srgbClr val="999999"/>
                </a:solidFill>
                <a:latin typeface="Quicksand Medium" pitchFamily="2" charset="0"/>
              </a:rPr>
              <a:t>reversus</a:t>
            </a:r>
            <a:r>
              <a:rPr lang="en-US" sz="1800" dirty="0">
                <a:solidFill>
                  <a:srgbClr val="999999"/>
                </a:solidFill>
                <a:latin typeface="Quicksand Medium" pitchFamily="2" charset="0"/>
              </a:rPr>
              <a:t> ab viral inferno, </a:t>
            </a:r>
            <a:r>
              <a:rPr lang="en-US" sz="1800" dirty="0" err="1">
                <a:solidFill>
                  <a:srgbClr val="999999"/>
                </a:solidFill>
                <a:latin typeface="Quicksand Medium" pitchFamily="2" charset="0"/>
              </a:rPr>
              <a:t>nam</a:t>
            </a:r>
            <a:r>
              <a:rPr lang="en-US" sz="1800" dirty="0">
                <a:solidFill>
                  <a:srgbClr val="999999"/>
                </a:solidFill>
                <a:latin typeface="Quicksand Medium" pitchFamily="2" charset="0"/>
              </a:rPr>
              <a:t> rick grimes malum </a:t>
            </a:r>
            <a:r>
              <a:rPr lang="en-US" sz="1800" dirty="0" err="1">
                <a:solidFill>
                  <a:srgbClr val="999999"/>
                </a:solidFill>
                <a:latin typeface="Quicksand Medium" pitchFamily="2" charset="0"/>
              </a:rPr>
              <a:t>cerebro</a:t>
            </a:r>
            <a:r>
              <a:rPr lang="en-US" sz="1800" dirty="0">
                <a:solidFill>
                  <a:srgbClr val="999999"/>
                </a:solidFill>
                <a:latin typeface="Quicksand Medium" pitchFamily="2" charset="0"/>
              </a:rPr>
              <a:t>. De carne lumbering </a:t>
            </a:r>
            <a:r>
              <a:rPr lang="en-US" sz="1800" dirty="0" err="1">
                <a:solidFill>
                  <a:srgbClr val="999999"/>
                </a:solidFill>
                <a:latin typeface="Quicksand Medium" pitchFamily="2" charset="0"/>
              </a:rPr>
              <a:t>animata</a:t>
            </a:r>
            <a:r>
              <a:rPr lang="en-US" sz="1800" dirty="0">
                <a:solidFill>
                  <a:srgbClr val="999999"/>
                </a:solidFill>
                <a:latin typeface="Quicksand Medium" pitchFamily="2" charset="0"/>
              </a:rPr>
              <a:t> corpora </a:t>
            </a:r>
            <a:r>
              <a:rPr lang="en-US" sz="1800" dirty="0" err="1">
                <a:solidFill>
                  <a:srgbClr val="999999"/>
                </a:solidFill>
                <a:latin typeface="Quicksand Medium" pitchFamily="2" charset="0"/>
              </a:rPr>
              <a:t>quaeritis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Summus</a:t>
            </a:r>
            <a:r>
              <a:rPr lang="en-US" sz="1800" dirty="0">
                <a:solidFill>
                  <a:srgbClr val="999999"/>
                </a:solidFill>
                <a:latin typeface="Quicksand Medium" pitchFamily="2" charset="0"/>
              </a:rPr>
              <a:t> brains sit​​, </a:t>
            </a:r>
            <a:r>
              <a:rPr lang="en-US" sz="1800" dirty="0" err="1">
                <a:solidFill>
                  <a:srgbClr val="999999"/>
                </a:solidFill>
                <a:latin typeface="Quicksand Medium" pitchFamily="2" charset="0"/>
              </a:rPr>
              <a:t>morbo</a:t>
            </a:r>
            <a:r>
              <a:rPr lang="en-US" sz="1800" dirty="0">
                <a:solidFill>
                  <a:srgbClr val="999999"/>
                </a:solidFill>
                <a:latin typeface="Quicksand Medium" pitchFamily="2" charset="0"/>
              </a:rPr>
              <a:t> vel </a:t>
            </a:r>
            <a:r>
              <a:rPr lang="en-US" sz="1800" dirty="0" err="1">
                <a:solidFill>
                  <a:srgbClr val="999999"/>
                </a:solidFill>
                <a:latin typeface="Quicksand Medium" pitchFamily="2" charset="0"/>
              </a:rPr>
              <a:t>maleficia</a:t>
            </a:r>
            <a:r>
              <a:rPr lang="en-US" sz="1800" dirty="0">
                <a:solidFill>
                  <a:srgbClr val="999999"/>
                </a:solidFill>
                <a:latin typeface="Quicksand Medium" pitchFamily="2" charset="0"/>
              </a:rPr>
              <a:t>? De </a:t>
            </a:r>
            <a:r>
              <a:rPr lang="en-US" sz="1800" dirty="0" err="1">
                <a:solidFill>
                  <a:srgbClr val="999999"/>
                </a:solidFill>
                <a:latin typeface="Quicksand Medium" pitchFamily="2" charset="0"/>
              </a:rPr>
              <a:t>apocalypsi</a:t>
            </a:r>
            <a:r>
              <a:rPr lang="en-US" sz="1800" dirty="0">
                <a:solidFill>
                  <a:srgbClr val="999999"/>
                </a:solidFill>
                <a:latin typeface="Quicksand Medium" pitchFamily="2" charset="0"/>
              </a:rPr>
              <a:t> gorger </a:t>
            </a:r>
            <a:r>
              <a:rPr lang="en-US" sz="1800" dirty="0" err="1">
                <a:solidFill>
                  <a:srgbClr val="999999"/>
                </a:solidFill>
                <a:latin typeface="Quicksand Medium" pitchFamily="2" charset="0"/>
              </a:rPr>
              <a:t>omero</a:t>
            </a:r>
            <a:r>
              <a:rPr lang="en-US" sz="1800" dirty="0">
                <a:solidFill>
                  <a:srgbClr val="999999"/>
                </a:solidFill>
                <a:latin typeface="Quicksand Medium" pitchFamily="2" charset="0"/>
              </a:rPr>
              <a:t> undead survivor dictum </a:t>
            </a:r>
            <a:r>
              <a:rPr lang="en-US" sz="1800" dirty="0" err="1">
                <a:solidFill>
                  <a:srgbClr val="999999"/>
                </a:solidFill>
                <a:latin typeface="Quicksand Medium" pitchFamily="2" charset="0"/>
              </a:rPr>
              <a:t>mauris</a:t>
            </a:r>
            <a:r>
              <a:rPr lang="en-US" sz="1800" dirty="0">
                <a:solidFill>
                  <a:srgbClr val="999999"/>
                </a:solidFill>
                <a:latin typeface="Quicksand Medium" pitchFamily="2" charset="0"/>
              </a:rPr>
              <a:t>. Hi mindless </a:t>
            </a:r>
            <a:r>
              <a:rPr lang="en-US" sz="1800" dirty="0" err="1">
                <a:solidFill>
                  <a:srgbClr val="999999"/>
                </a:solidFill>
                <a:latin typeface="Quicksand Medium" pitchFamily="2" charset="0"/>
              </a:rPr>
              <a:t>mortuis</a:t>
            </a:r>
            <a:r>
              <a:rPr lang="en-US" sz="1800" dirty="0">
                <a:solidFill>
                  <a:srgbClr val="999999"/>
                </a:solidFill>
                <a:latin typeface="Quicksand Medium" pitchFamily="2" charset="0"/>
              </a:rPr>
              <a:t> soulless </a:t>
            </a:r>
            <a:r>
              <a:rPr lang="en-US" sz="1800" dirty="0" err="1">
                <a:solidFill>
                  <a:srgbClr val="999999"/>
                </a:solidFill>
                <a:latin typeface="Quicksand Medium" pitchFamily="2" charset="0"/>
              </a:rPr>
              <a:t>creaturas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imo</a:t>
            </a:r>
            <a:r>
              <a:rPr lang="en-US" sz="1800" dirty="0">
                <a:solidFill>
                  <a:srgbClr val="999999"/>
                </a:solidFill>
                <a:latin typeface="Quicksand Medium" pitchFamily="2" charset="0"/>
              </a:rPr>
              <a:t> evil stalking </a:t>
            </a:r>
            <a:r>
              <a:rPr lang="en-US" sz="1800" dirty="0" err="1">
                <a:solidFill>
                  <a:srgbClr val="999999"/>
                </a:solidFill>
                <a:latin typeface="Quicksand Medium" pitchFamily="2" charset="0"/>
              </a:rPr>
              <a:t>monstra</a:t>
            </a:r>
            <a:r>
              <a:rPr lang="en-US" sz="1800" dirty="0">
                <a:solidFill>
                  <a:srgbClr val="999999"/>
                </a:solidFill>
                <a:latin typeface="Quicksand Medium" pitchFamily="2" charset="0"/>
              </a:rPr>
              <a:t> adventus </a:t>
            </a:r>
            <a:r>
              <a:rPr lang="en-US" sz="1800" dirty="0" err="1">
                <a:solidFill>
                  <a:srgbClr val="999999"/>
                </a:solidFill>
                <a:latin typeface="Quicksand Medium" pitchFamily="2" charset="0"/>
              </a:rPr>
              <a:t>resi</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dentevil</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vultus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comedat</a:t>
            </a:r>
            <a:r>
              <a:rPr lang="en-US" sz="1800" dirty="0">
                <a:solidFill>
                  <a:srgbClr val="999999"/>
                </a:solidFill>
                <a:latin typeface="Quicksand Medium" pitchFamily="2" charset="0"/>
              </a:rPr>
              <a:t> cerebella </a:t>
            </a:r>
            <a:r>
              <a:rPr lang="en-US" sz="1800" dirty="0" err="1">
                <a:solidFill>
                  <a:srgbClr val="999999"/>
                </a:solidFill>
                <a:latin typeface="Quicksand Medium" pitchFamily="2" charset="0"/>
              </a:rPr>
              <a:t>viventium</a:t>
            </a:r>
            <a:r>
              <a:rPr lang="en-US" sz="1800" dirty="0">
                <a:solidFill>
                  <a:srgbClr val="999999"/>
                </a:solidFill>
                <a:latin typeface="Quicksand Medium" pitchFamily="2" charset="0"/>
              </a:rPr>
              <a:t>. Qui animated corpse, cricket bat max </a:t>
            </a:r>
            <a:r>
              <a:rPr lang="en-US" sz="1800" dirty="0" err="1">
                <a:solidFill>
                  <a:srgbClr val="999999"/>
                </a:solidFill>
                <a:latin typeface="Quicksand Medium" pitchFamily="2" charset="0"/>
              </a:rPr>
              <a:t>brucks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terribilem</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incessu</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zomby</a:t>
            </a:r>
            <a:r>
              <a:rPr lang="en-US" sz="1800" dirty="0">
                <a:solidFill>
                  <a:srgbClr val="999999"/>
                </a:solidFill>
                <a:latin typeface="Quicksand Medium" pitchFamily="2" charset="0"/>
              </a:rPr>
              <a:t>. The voodoo </a:t>
            </a:r>
            <a:r>
              <a:rPr lang="en-US" sz="1800" dirty="0" err="1">
                <a:solidFill>
                  <a:srgbClr val="999999"/>
                </a:solidFill>
                <a:latin typeface="Quicksand Medium" pitchFamily="2" charset="0"/>
              </a:rPr>
              <a:t>sacerdos</a:t>
            </a:r>
            <a:r>
              <a:rPr lang="en-US" sz="1800" dirty="0">
                <a:solidFill>
                  <a:srgbClr val="999999"/>
                </a:solidFill>
                <a:latin typeface="Quicksand Medium" pitchFamily="2" charset="0"/>
              </a:rPr>
              <a:t> flesh eater, </a:t>
            </a:r>
            <a:r>
              <a:rPr lang="en-US" sz="1800" dirty="0" err="1">
                <a:solidFill>
                  <a:srgbClr val="999999"/>
                </a:solidFill>
                <a:latin typeface="Quicksand Medium" pitchFamily="2" charset="0"/>
              </a:rPr>
              <a:t>suscitat</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mortuos</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comedere</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carnem</a:t>
            </a:r>
            <a:r>
              <a:rPr lang="en-US" sz="1800" dirty="0">
                <a:solidFill>
                  <a:srgbClr val="999999"/>
                </a:solidFill>
                <a:latin typeface="Quicksand Medium" pitchFamily="2" charset="0"/>
              </a:rPr>
              <a:t> virus. </a:t>
            </a:r>
            <a:r>
              <a:rPr lang="en-US" sz="1800" dirty="0" err="1">
                <a:solidFill>
                  <a:srgbClr val="999999"/>
                </a:solidFill>
                <a:latin typeface="Quicksand Medium" pitchFamily="2" charset="0"/>
              </a:rPr>
              <a:t>Zonbi</a:t>
            </a:r>
            <a:r>
              <a:rPr lang="en-US" sz="1800" dirty="0">
                <a:solidFill>
                  <a:srgbClr val="999999"/>
                </a:solidFill>
                <a:latin typeface="Quicksand Medium" pitchFamily="2" charset="0"/>
              </a:rPr>
              <a:t> tattered for solum oculi </a:t>
            </a:r>
            <a:r>
              <a:rPr lang="en-US" sz="1800" dirty="0" err="1">
                <a:solidFill>
                  <a:srgbClr val="999999"/>
                </a:solidFill>
                <a:latin typeface="Quicksand Medium" pitchFamily="2" charset="0"/>
              </a:rPr>
              <a:t>eorum</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defunctis</a:t>
            </a:r>
            <a:r>
              <a:rPr lang="en-US" sz="1800" dirty="0">
                <a:solidFill>
                  <a:srgbClr val="999999"/>
                </a:solidFill>
                <a:latin typeface="Quicksand Medium" pitchFamily="2" charset="0"/>
              </a:rPr>
              <a:t> go </a:t>
            </a:r>
            <a:r>
              <a:rPr lang="en-US" sz="1800" dirty="0" err="1">
                <a:solidFill>
                  <a:srgbClr val="999999"/>
                </a:solidFill>
                <a:latin typeface="Quicksand Medium" pitchFamily="2" charset="0"/>
              </a:rPr>
              <a:t>lum</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cerebro</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Nescio</a:t>
            </a:r>
            <a:r>
              <a:rPr lang="en-US" sz="1800" dirty="0">
                <a:solidFill>
                  <a:srgbClr val="999999"/>
                </a:solidFill>
                <a:latin typeface="Quicksand Medium" pitchFamily="2" charset="0"/>
              </a:rPr>
              <a:t> brains an Undead zombies. </a:t>
            </a:r>
            <a:r>
              <a:rPr lang="en-US" sz="1800" dirty="0" err="1">
                <a:solidFill>
                  <a:srgbClr val="999999"/>
                </a:solidFill>
                <a:latin typeface="Quicksand Medium" pitchFamily="2" charset="0"/>
              </a:rPr>
              <a:t>Sicut</a:t>
            </a:r>
            <a:r>
              <a:rPr lang="en-US" sz="1800" dirty="0">
                <a:solidFill>
                  <a:srgbClr val="999999"/>
                </a:solidFill>
                <a:latin typeface="Quicksand Medium" pitchFamily="2" charset="0"/>
              </a:rPr>
              <a:t> malus putrid voodoo horror. Nigh </a:t>
            </a:r>
            <a:r>
              <a:rPr lang="en-US" sz="1800" dirty="0" err="1">
                <a:solidFill>
                  <a:srgbClr val="999999"/>
                </a:solidFill>
                <a:latin typeface="Quicksand Medium" pitchFamily="2" charset="0"/>
              </a:rPr>
              <a:t>tofth</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eliv</a:t>
            </a:r>
            <a:r>
              <a:rPr lang="en-US" sz="1800" dirty="0">
                <a:solidFill>
                  <a:srgbClr val="999999"/>
                </a:solidFill>
                <a:latin typeface="Quicksand Medium" pitchFamily="2" charset="0"/>
              </a:rPr>
              <a:t> </a:t>
            </a:r>
            <a:r>
              <a:rPr lang="en-US" sz="1800" dirty="0" err="1">
                <a:solidFill>
                  <a:srgbClr val="999999"/>
                </a:solidFill>
                <a:latin typeface="Quicksand Medium" pitchFamily="2" charset="0"/>
              </a:rPr>
              <a:t>ingdead</a:t>
            </a:r>
            <a:r>
              <a:rPr lang="en-US" sz="1800" dirty="0">
                <a:solidFill>
                  <a:srgbClr val="999999"/>
                </a:solidFill>
                <a:latin typeface="Quicksand Medium" pitchFamily="2" charset="0"/>
              </a:rPr>
              <a:t>.</a:t>
            </a:r>
            <a:endParaRPr sz="1200" dirty="0">
              <a:latin typeface="Quicksand Medium" pitchFamily="2" charset="0"/>
            </a:endParaRPr>
          </a:p>
        </p:txBody>
      </p:sp>
      <p:sp>
        <p:nvSpPr>
          <p:cNvPr id="3" name="Rektangel 2">
            <a:extLst>
              <a:ext uri="{FF2B5EF4-FFF2-40B4-BE49-F238E27FC236}">
                <a16:creationId xmlns:a16="http://schemas.microsoft.com/office/drawing/2014/main" id="{F7C1B7E4-9BDB-0712-6CC6-450E5AE66011}"/>
              </a:ext>
            </a:extLst>
          </p:cNvPr>
          <p:cNvSpPr/>
          <p:nvPr/>
        </p:nvSpPr>
        <p:spPr>
          <a:xfrm>
            <a:off x="9315504" y="2793020"/>
            <a:ext cx="6746124" cy="6645234"/>
          </a:xfrm>
          <a:prstGeom prst="rect">
            <a:avLst/>
          </a:prstGeom>
          <a:solidFill>
            <a:srgbClr val="00D8BB">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7" name="Google Shape;177;p16"/>
          <p:cNvSpPr txBox="1"/>
          <p:nvPr/>
        </p:nvSpPr>
        <p:spPr>
          <a:xfrm>
            <a:off x="9453336" y="3022400"/>
            <a:ext cx="6410173" cy="430887"/>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000" dirty="0">
                <a:latin typeface="Quicksand Medium" pitchFamily="2" charset="0"/>
              </a:rPr>
              <a:t>Her </a:t>
            </a:r>
            <a:r>
              <a:rPr lang="en-US" sz="2000" dirty="0" err="1">
                <a:latin typeface="Quicksand Medium" pitchFamily="2" charset="0"/>
              </a:rPr>
              <a:t>skal</a:t>
            </a:r>
            <a:r>
              <a:rPr lang="en-US" sz="2000" dirty="0">
                <a:latin typeface="Quicksand Medium" pitchFamily="2" charset="0"/>
              </a:rPr>
              <a:t> I </a:t>
            </a:r>
            <a:r>
              <a:rPr lang="en-US" sz="2000" dirty="0" err="1">
                <a:latin typeface="Quicksand Medium" pitchFamily="2" charset="0"/>
              </a:rPr>
              <a:t>indsætte</a:t>
            </a:r>
            <a:r>
              <a:rPr lang="en-US" sz="2000" dirty="0">
                <a:latin typeface="Quicksand Medium" pitchFamily="2" charset="0"/>
              </a:rPr>
              <a:t> </a:t>
            </a:r>
            <a:r>
              <a:rPr lang="en-US" sz="2000" dirty="0" err="1">
                <a:latin typeface="Quicksand Medium" pitchFamily="2" charset="0"/>
              </a:rPr>
              <a:t>jeres</a:t>
            </a:r>
            <a:r>
              <a:rPr lang="en-US" sz="2000" dirty="0">
                <a:latin typeface="Quicksand Medium" pitchFamily="2" charset="0"/>
              </a:rPr>
              <a:t> </a:t>
            </a:r>
            <a:r>
              <a:rPr lang="en-US" sz="2000" dirty="0" err="1">
                <a:latin typeface="Quicksand Medium" pitchFamily="2" charset="0"/>
              </a:rPr>
              <a:t>risikoprofil</a:t>
            </a:r>
            <a:endParaRPr sz="1200" dirty="0">
              <a:latin typeface="Quicksand Medium"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3" name="Google Shape;193;p17"/>
          <p:cNvSpPr txBox="1"/>
          <p:nvPr/>
        </p:nvSpPr>
        <p:spPr>
          <a:xfrm>
            <a:off x="9515495" y="1779601"/>
            <a:ext cx="3700500" cy="732508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a:latin typeface="Quicksand Medium" pitchFamily="2" charset="0"/>
              </a:rPr>
              <a:t>Her </a:t>
            </a:r>
            <a:r>
              <a:rPr lang="en-US" sz="2000" dirty="0" err="1">
                <a:latin typeface="Quicksand Medium" pitchFamily="2" charset="0"/>
              </a:rPr>
              <a:t>begrunder</a:t>
            </a:r>
            <a:r>
              <a:rPr lang="en-US" sz="2000" dirty="0">
                <a:latin typeface="Quicksand Medium" pitchFamily="2" charset="0"/>
              </a:rPr>
              <a:t> I </a:t>
            </a:r>
            <a:r>
              <a:rPr lang="en-US" sz="2000" dirty="0" err="1">
                <a:latin typeface="Quicksand Medium" pitchFamily="2" charset="0"/>
              </a:rPr>
              <a:t>jeres</a:t>
            </a:r>
            <a:r>
              <a:rPr lang="en-US" sz="2000" dirty="0">
                <a:latin typeface="Quicksand Medium" pitchFamily="2" charset="0"/>
              </a:rPr>
              <a:t> </a:t>
            </a:r>
            <a:r>
              <a:rPr lang="en-US" sz="2000" dirty="0" err="1">
                <a:latin typeface="Quicksand Medium" pitchFamily="2" charset="0"/>
              </a:rPr>
              <a:t>etiske</a:t>
            </a:r>
            <a:r>
              <a:rPr lang="en-US" sz="2000" dirty="0">
                <a:latin typeface="Quicksand Medium" pitchFamily="2" charset="0"/>
              </a:rPr>
              <a:t> </a:t>
            </a:r>
            <a:r>
              <a:rPr lang="en-US" sz="2000" dirty="0" err="1">
                <a:latin typeface="Quicksand Medium" pitchFamily="2" charset="0"/>
              </a:rPr>
              <a:t>investeringsprincipper</a:t>
            </a:r>
            <a:r>
              <a:rPr lang="en-US" sz="2000" dirty="0">
                <a:latin typeface="Quicksand Medium" pitchFamily="2" charset="0"/>
              </a:rPr>
              <a:t> (</a:t>
            </a:r>
            <a:r>
              <a:rPr lang="en-US" sz="2000" dirty="0" err="1">
                <a:latin typeface="Quicksand Medium" pitchFamily="2" charset="0"/>
              </a:rPr>
              <a:t>erstat</a:t>
            </a:r>
            <a:r>
              <a:rPr lang="en-US" sz="2000" dirty="0">
                <a:latin typeface="Quicksand Medium" pitchFamily="2" charset="0"/>
              </a:rPr>
              <a:t> </a:t>
            </a:r>
            <a:r>
              <a:rPr lang="en-US" sz="2000" dirty="0" err="1">
                <a:latin typeface="Quicksand Medium" pitchFamily="2" charset="0"/>
              </a:rPr>
              <a:t>vrøvleteksten</a:t>
            </a:r>
            <a:r>
              <a:rPr lang="en-US" sz="2000" dirty="0">
                <a:latin typeface="Quicksand Medium" pitchFamily="2" charset="0"/>
              </a:rPr>
              <a:t>) …</a:t>
            </a:r>
            <a:r>
              <a:rPr lang="en-US" sz="2000" b="0" i="0" u="none" strike="noStrike" cap="none" dirty="0">
                <a:solidFill>
                  <a:srgbClr val="999999"/>
                </a:solidFill>
                <a:latin typeface="Quicksand Medium" pitchFamily="2" charset="0"/>
                <a:sym typeface="Arial"/>
              </a:rPr>
              <a:t>Chocolate bar tiramisu shortbread cupcake I love apple pie. Pie chocolate cake topping donut </a:t>
            </a:r>
            <a:r>
              <a:rPr lang="en-US" sz="2000" b="0" i="0" u="none" strike="noStrike" cap="none" dirty="0" err="1">
                <a:solidFill>
                  <a:srgbClr val="999999"/>
                </a:solidFill>
                <a:latin typeface="Quicksand Medium" pitchFamily="2" charset="0"/>
                <a:sym typeface="Arial"/>
              </a:rPr>
              <a:t>dragée</a:t>
            </a:r>
            <a:r>
              <a:rPr lang="en-US" sz="2000" b="0" i="0" u="none" strike="noStrike" cap="none" dirty="0">
                <a:solidFill>
                  <a:srgbClr val="999999"/>
                </a:solidFill>
                <a:latin typeface="Quicksand Medium" pitchFamily="2" charset="0"/>
                <a:sym typeface="Arial"/>
              </a:rPr>
              <a:t>. Pastry cake bonbon sweet lemon drops. Sesame snaps cookie wafer sweet roll marshmallow icing fruitcake powder brownie. Marzipan pie cupcake pastry chocolate bar. Candy I love </a:t>
            </a:r>
            <a:r>
              <a:rPr lang="en-US" sz="2000" b="0" i="0" u="none" strike="noStrike" cap="none" dirty="0" err="1">
                <a:solidFill>
                  <a:srgbClr val="999999"/>
                </a:solidFill>
                <a:latin typeface="Quicksand Medium" pitchFamily="2" charset="0"/>
                <a:sym typeface="Arial"/>
              </a:rPr>
              <a:t>danish</a:t>
            </a:r>
            <a:r>
              <a:rPr lang="en-US" sz="2000" b="0" i="0" u="none" strike="noStrike" cap="none" dirty="0">
                <a:solidFill>
                  <a:srgbClr val="999999"/>
                </a:solidFill>
                <a:latin typeface="Quicksand Medium" pitchFamily="2" charset="0"/>
                <a:sym typeface="Arial"/>
              </a:rPr>
              <a:t> I love toffee croissant. Sweet pudding cheesecake tart croissant gingerbread chocolate bar cupcake.</a:t>
            </a:r>
            <a:endParaRPr sz="2000" b="0" i="0" u="none" strike="noStrike" cap="none" dirty="0">
              <a:solidFill>
                <a:srgbClr val="999999"/>
              </a:solidFill>
              <a:latin typeface="Quicksand Medium" pitchFamily="2" charset="0"/>
              <a:sym typeface="Arial"/>
            </a:endParaRPr>
          </a:p>
        </p:txBody>
      </p:sp>
      <p:sp>
        <p:nvSpPr>
          <p:cNvPr id="194" name="Google Shape;194;p17"/>
          <p:cNvSpPr txBox="1"/>
          <p:nvPr/>
        </p:nvSpPr>
        <p:spPr>
          <a:xfrm>
            <a:off x="13744595" y="1779601"/>
            <a:ext cx="3700500" cy="775596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rgbClr val="999999"/>
                </a:solidFill>
                <a:latin typeface="Quicksand Medium" pitchFamily="2" charset="0"/>
                <a:sym typeface="Arial"/>
              </a:rPr>
              <a:t>Donut apple pie gummies candy canes jelly cheesecake ice cream sesame snaps fruitcake. Candy pudding I love brownie ice cream. Cake bear claw chocolate tart lollipop tootsie roll jelly beans cake gummies. Jelly chocolate cake pastry jelly beans bonbon tootsie roll gummies. </a:t>
            </a:r>
            <a:r>
              <a:rPr lang="en-US" sz="2000" b="0" i="0" u="none" strike="noStrike" cap="none" dirty="0" err="1">
                <a:solidFill>
                  <a:srgbClr val="999999"/>
                </a:solidFill>
                <a:latin typeface="Quicksand Medium" pitchFamily="2" charset="0"/>
                <a:sym typeface="Arial"/>
              </a:rPr>
              <a:t>Chupa</a:t>
            </a:r>
            <a:r>
              <a:rPr lang="en-US" sz="2000" b="0" i="0" u="none" strike="noStrike" cap="none" dirty="0">
                <a:solidFill>
                  <a:srgbClr val="999999"/>
                </a:solidFill>
                <a:latin typeface="Quicksand Medium" pitchFamily="2" charset="0"/>
                <a:sym typeface="Arial"/>
              </a:rPr>
              <a:t> </a:t>
            </a:r>
            <a:r>
              <a:rPr lang="en-US" sz="2000" b="0" i="0" u="none" strike="noStrike" cap="none" dirty="0" err="1">
                <a:solidFill>
                  <a:srgbClr val="999999"/>
                </a:solidFill>
                <a:latin typeface="Quicksand Medium" pitchFamily="2" charset="0"/>
                <a:sym typeface="Arial"/>
              </a:rPr>
              <a:t>chups</a:t>
            </a:r>
            <a:r>
              <a:rPr lang="en-US" sz="2000" b="0" i="0" u="none" strike="noStrike" cap="none" dirty="0">
                <a:solidFill>
                  <a:srgbClr val="999999"/>
                </a:solidFill>
                <a:latin typeface="Quicksand Medium" pitchFamily="2" charset="0"/>
                <a:sym typeface="Arial"/>
              </a:rPr>
              <a:t> marzipan donut halvah cake sweet roll. Macaroon </a:t>
            </a:r>
            <a:r>
              <a:rPr lang="en-US" sz="2000" b="0" i="0" u="none" strike="noStrike" cap="none" dirty="0" err="1">
                <a:solidFill>
                  <a:srgbClr val="999999"/>
                </a:solidFill>
                <a:latin typeface="Quicksand Medium" pitchFamily="2" charset="0"/>
                <a:sym typeface="Arial"/>
              </a:rPr>
              <a:t>danish</a:t>
            </a:r>
            <a:r>
              <a:rPr lang="en-US" sz="2000" b="0" i="0" u="none" strike="noStrike" cap="none" dirty="0">
                <a:solidFill>
                  <a:srgbClr val="999999"/>
                </a:solidFill>
                <a:latin typeface="Quicksand Medium" pitchFamily="2" charset="0"/>
                <a:sym typeface="Arial"/>
              </a:rPr>
              <a:t> biscuit marshmallow tootsie roll jelly-o jelly. Topping bear claw cookie chocolate bar </a:t>
            </a:r>
            <a:r>
              <a:rPr lang="en-US" sz="2000" b="0" i="0" u="none" strike="noStrike" cap="none" dirty="0" err="1">
                <a:solidFill>
                  <a:srgbClr val="999999"/>
                </a:solidFill>
                <a:latin typeface="Quicksand Medium" pitchFamily="2" charset="0"/>
                <a:sym typeface="Arial"/>
              </a:rPr>
              <a:t>liquorice</a:t>
            </a:r>
            <a:r>
              <a:rPr lang="en-US" sz="2000" b="0" i="0" u="none" strike="noStrike" cap="none" dirty="0">
                <a:solidFill>
                  <a:srgbClr val="999999"/>
                </a:solidFill>
                <a:latin typeface="Quicksand Medium" pitchFamily="2" charset="0"/>
                <a:sym typeface="Arial"/>
              </a:rPr>
              <a:t> sesame snaps biscuit sugar plum. </a:t>
            </a:r>
            <a:endParaRPr sz="2000" dirty="0">
              <a:latin typeface="Quicksand Medium" pitchFamily="2" charset="0"/>
            </a:endParaRPr>
          </a:p>
        </p:txBody>
      </p:sp>
      <p:sp>
        <p:nvSpPr>
          <p:cNvPr id="195" name="Google Shape;195;p17"/>
          <p:cNvSpPr txBox="1"/>
          <p:nvPr/>
        </p:nvSpPr>
        <p:spPr>
          <a:xfrm>
            <a:off x="9515495" y="839801"/>
            <a:ext cx="5868600" cy="89255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a:solidFill>
                  <a:srgbClr val="00D8BB"/>
                </a:solidFill>
                <a:latin typeface="Quicksand Medium" pitchFamily="2" charset="0"/>
                <a:ea typeface="Open Sans"/>
                <a:cs typeface="Open Sans"/>
                <a:sym typeface="Open Sans"/>
              </a:rPr>
              <a:t>Vores </a:t>
            </a:r>
            <a:r>
              <a:rPr lang="en-US" sz="5000" b="1" dirty="0" err="1">
                <a:solidFill>
                  <a:srgbClr val="00D8BB"/>
                </a:solidFill>
                <a:latin typeface="Quicksand Medium" pitchFamily="2" charset="0"/>
                <a:ea typeface="Open Sans"/>
                <a:cs typeface="Open Sans"/>
                <a:sym typeface="Open Sans"/>
              </a:rPr>
              <a:t>principper</a:t>
            </a:r>
            <a:r>
              <a:rPr lang="en-US" sz="5000" b="1" dirty="0">
                <a:solidFill>
                  <a:srgbClr val="00D8BB"/>
                </a:solidFill>
                <a:latin typeface="Quicksand Medium" pitchFamily="2" charset="0"/>
                <a:ea typeface="Open Sans"/>
                <a:cs typeface="Open Sans"/>
                <a:sym typeface="Open Sans"/>
              </a:rPr>
              <a:t>…</a:t>
            </a:r>
            <a:endParaRPr dirty="0">
              <a:solidFill>
                <a:srgbClr val="00D8BB"/>
              </a:solidFill>
              <a:latin typeface="Quicksand Medium" pitchFamily="2" charset="0"/>
            </a:endParaRPr>
          </a:p>
        </p:txBody>
      </p:sp>
      <p:grpSp>
        <p:nvGrpSpPr>
          <p:cNvPr id="196" name="Google Shape;196;p17"/>
          <p:cNvGrpSpPr/>
          <p:nvPr/>
        </p:nvGrpSpPr>
        <p:grpSpPr>
          <a:xfrm>
            <a:off x="1528002" y="2895265"/>
            <a:ext cx="6448728" cy="6236943"/>
            <a:chOff x="0" y="-28575"/>
            <a:chExt cx="8598303" cy="8315926"/>
          </a:xfrm>
        </p:grpSpPr>
        <p:sp>
          <p:nvSpPr>
            <p:cNvPr id="197" name="Google Shape;197;p17"/>
            <p:cNvSpPr txBox="1"/>
            <p:nvPr/>
          </p:nvSpPr>
          <p:spPr>
            <a:xfrm>
              <a:off x="6292007" y="-28575"/>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Item 1</a:t>
              </a:r>
              <a:endParaRPr>
                <a:latin typeface="Quicksand Medium" pitchFamily="2" charset="0"/>
              </a:endParaRPr>
            </a:p>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20%</a:t>
              </a:r>
              <a:endParaRPr>
                <a:latin typeface="Quicksand Medium" pitchFamily="2" charset="0"/>
              </a:endParaRPr>
            </a:p>
          </p:txBody>
        </p:sp>
        <p:sp>
          <p:nvSpPr>
            <p:cNvPr id="198" name="Google Shape;198;p17"/>
            <p:cNvSpPr txBox="1"/>
            <p:nvPr/>
          </p:nvSpPr>
          <p:spPr>
            <a:xfrm>
              <a:off x="7777348" y="4542836"/>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Item 2</a:t>
              </a:r>
              <a:endParaRPr>
                <a:latin typeface="Quicksand Medium" pitchFamily="2" charset="0"/>
              </a:endParaRPr>
            </a:p>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20%</a:t>
              </a:r>
              <a:endParaRPr>
                <a:latin typeface="Quicksand Medium" pitchFamily="2" charset="0"/>
              </a:endParaRPr>
            </a:p>
          </p:txBody>
        </p:sp>
        <p:sp>
          <p:nvSpPr>
            <p:cNvPr id="199" name="Google Shape;199;p17"/>
            <p:cNvSpPr txBox="1"/>
            <p:nvPr/>
          </p:nvSpPr>
          <p:spPr>
            <a:xfrm>
              <a:off x="3888674" y="7368124"/>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Item 3</a:t>
              </a:r>
              <a:endParaRPr>
                <a:latin typeface="Quicksand Medium" pitchFamily="2" charset="0"/>
              </a:endParaRPr>
            </a:p>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20%</a:t>
              </a:r>
              <a:endParaRPr>
                <a:latin typeface="Quicksand Medium" pitchFamily="2" charset="0"/>
              </a:endParaRPr>
            </a:p>
          </p:txBody>
        </p:sp>
        <p:sp>
          <p:nvSpPr>
            <p:cNvPr id="200" name="Google Shape;200;p17"/>
            <p:cNvSpPr txBox="1"/>
            <p:nvPr/>
          </p:nvSpPr>
          <p:spPr>
            <a:xfrm>
              <a:off x="0" y="4542835"/>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Item 4</a:t>
              </a:r>
              <a:endParaRPr>
                <a:latin typeface="Quicksand Medium" pitchFamily="2" charset="0"/>
              </a:endParaRPr>
            </a:p>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20%</a:t>
              </a:r>
              <a:endParaRPr>
                <a:latin typeface="Quicksand Medium" pitchFamily="2" charset="0"/>
              </a:endParaRPr>
            </a:p>
          </p:txBody>
        </p:sp>
        <p:sp>
          <p:nvSpPr>
            <p:cNvPr id="201" name="Google Shape;201;p17"/>
            <p:cNvSpPr txBox="1"/>
            <p:nvPr/>
          </p:nvSpPr>
          <p:spPr>
            <a:xfrm>
              <a:off x="1485341" y="-28575"/>
              <a:ext cx="820955" cy="9192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Item 5</a:t>
              </a:r>
              <a:endParaRPr>
                <a:latin typeface="Quicksand Medium" pitchFamily="2" charset="0"/>
              </a:endParaRPr>
            </a:p>
            <a:p>
              <a:pPr marL="0" marR="0" lvl="0" indent="0" algn="ctr" rtl="0">
                <a:lnSpc>
                  <a:spcPct val="140000"/>
                </a:lnSpc>
                <a:spcBef>
                  <a:spcPts val="0"/>
                </a:spcBef>
                <a:spcAft>
                  <a:spcPts val="0"/>
                </a:spcAft>
                <a:buNone/>
              </a:pPr>
              <a:r>
                <a:rPr lang="en-US" sz="1600" b="0" i="0" u="none" strike="noStrike" cap="none">
                  <a:solidFill>
                    <a:srgbClr val="000000"/>
                  </a:solidFill>
                  <a:latin typeface="Quicksand Medium" pitchFamily="2" charset="0"/>
                  <a:sym typeface="Arial"/>
                </a:rPr>
                <a:t>20%</a:t>
              </a:r>
              <a:endParaRPr>
                <a:latin typeface="Quicksand Medium" pitchFamily="2" charset="0"/>
              </a:endParaRPr>
            </a:p>
          </p:txBody>
        </p:sp>
        <p:grpSp>
          <p:nvGrpSpPr>
            <p:cNvPr id="202" name="Google Shape;202;p17"/>
            <p:cNvGrpSpPr/>
            <p:nvPr/>
          </p:nvGrpSpPr>
          <p:grpSpPr>
            <a:xfrm>
              <a:off x="443833" y="134687"/>
              <a:ext cx="7694219" cy="7302023"/>
              <a:chOff x="-121047" y="0"/>
              <a:chExt cx="2776170" cy="2634661"/>
            </a:xfrm>
          </p:grpSpPr>
          <p:sp>
            <p:nvSpPr>
              <p:cNvPr id="203" name="Google Shape;203;p17"/>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00C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4" name="Google Shape;204;p17"/>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5" name="Google Shape;205;p17"/>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007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6" name="Google Shape;206;p17"/>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004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07" name="Google Shape;207;p17"/>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2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grpSp>
      <p:sp>
        <p:nvSpPr>
          <p:cNvPr id="214" name="Google Shape;214;p17"/>
          <p:cNvSpPr txBox="1"/>
          <p:nvPr/>
        </p:nvSpPr>
        <p:spPr>
          <a:xfrm>
            <a:off x="620130" y="986905"/>
            <a:ext cx="7356600" cy="517065"/>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u="sng" dirty="0">
                <a:latin typeface="Quicksand Medium" pitchFamily="2" charset="0"/>
              </a:rPr>
              <a:t>Her </a:t>
            </a:r>
            <a:r>
              <a:rPr lang="en-US" sz="2400" u="sng" dirty="0" err="1">
                <a:latin typeface="Quicksand Medium" pitchFamily="2" charset="0"/>
              </a:rPr>
              <a:t>sætter</a:t>
            </a:r>
            <a:r>
              <a:rPr lang="en-US" sz="2400" u="sng" dirty="0">
                <a:latin typeface="Quicksand Medium" pitchFamily="2" charset="0"/>
              </a:rPr>
              <a:t> I </a:t>
            </a:r>
            <a:r>
              <a:rPr lang="en-US" sz="2400" u="sng" dirty="0" err="1">
                <a:latin typeface="Quicksand Medium" pitchFamily="2" charset="0"/>
              </a:rPr>
              <a:t>jeres</a:t>
            </a:r>
            <a:r>
              <a:rPr lang="en-US" sz="2400" u="sng" dirty="0">
                <a:latin typeface="Quicksand Medium" pitchFamily="2" charset="0"/>
              </a:rPr>
              <a:t> </a:t>
            </a:r>
            <a:r>
              <a:rPr lang="en-US" sz="2400" u="sng" dirty="0" err="1">
                <a:latin typeface="Quicksand Medium" pitchFamily="2" charset="0"/>
              </a:rPr>
              <a:t>etiske</a:t>
            </a:r>
            <a:r>
              <a:rPr lang="en-US" sz="2400" u="sng" dirty="0">
                <a:latin typeface="Quicksand Medium" pitchFamily="2" charset="0"/>
              </a:rPr>
              <a:t> </a:t>
            </a:r>
            <a:r>
              <a:rPr lang="en-US" sz="2400" u="sng" dirty="0" err="1">
                <a:latin typeface="Quicksand Medium" pitchFamily="2" charset="0"/>
              </a:rPr>
              <a:t>investeringskompas</a:t>
            </a:r>
            <a:r>
              <a:rPr lang="en-US" sz="2400" u="sng" dirty="0">
                <a:latin typeface="Quicksand Medium" pitchFamily="2" charset="0"/>
              </a:rPr>
              <a:t> </a:t>
            </a:r>
            <a:r>
              <a:rPr lang="en-US" sz="2400" u="sng" dirty="0" err="1">
                <a:latin typeface="Quicksand Medium" pitchFamily="2" charset="0"/>
              </a:rPr>
              <a:t>ind</a:t>
            </a:r>
            <a:r>
              <a:rPr lang="en-US" sz="2400" u="sng" dirty="0">
                <a:latin typeface="Quicksand Medium" pitchFamily="2" charset="0"/>
              </a:rPr>
              <a:t>:</a:t>
            </a:r>
            <a:endParaRPr u="sng" dirty="0">
              <a:latin typeface="Quicksand Medium" pitchFamily="2" charset="0"/>
            </a:endParaRPr>
          </a:p>
        </p:txBody>
      </p:sp>
      <p:cxnSp>
        <p:nvCxnSpPr>
          <p:cNvPr id="3" name="Lige pilforbindelse 2">
            <a:extLst>
              <a:ext uri="{FF2B5EF4-FFF2-40B4-BE49-F238E27FC236}">
                <a16:creationId xmlns:a16="http://schemas.microsoft.com/office/drawing/2014/main" id="{1B008F3A-B86E-5B6B-8A0C-0E18CE1229C3}"/>
              </a:ext>
            </a:extLst>
          </p:cNvPr>
          <p:cNvCxnSpPr>
            <a:cxnSpLocks/>
          </p:cNvCxnSpPr>
          <p:nvPr/>
        </p:nvCxnSpPr>
        <p:spPr>
          <a:xfrm>
            <a:off x="3818021" y="1670936"/>
            <a:ext cx="626487" cy="1149447"/>
          </a:xfrm>
          <a:prstGeom prst="straightConnector1">
            <a:avLst/>
          </a:prstGeom>
          <a:ln w="76200">
            <a:solidFill>
              <a:srgbClr val="00D8BB"/>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Rektangel 1">
            <a:extLst>
              <a:ext uri="{FF2B5EF4-FFF2-40B4-BE49-F238E27FC236}">
                <a16:creationId xmlns:a16="http://schemas.microsoft.com/office/drawing/2014/main" id="{13818E83-414C-AA6C-AFEF-8A57A8B72A65}"/>
              </a:ext>
            </a:extLst>
          </p:cNvPr>
          <p:cNvSpPr/>
          <p:nvPr/>
        </p:nvSpPr>
        <p:spPr>
          <a:xfrm>
            <a:off x="0" y="0"/>
            <a:ext cx="9144000" cy="4509138"/>
          </a:xfrm>
          <a:prstGeom prst="rect">
            <a:avLst/>
          </a:prstGeom>
          <a:solidFill>
            <a:srgbClr val="36C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extLst>
              <a:ext uri="{FF2B5EF4-FFF2-40B4-BE49-F238E27FC236}">
                <a16:creationId xmlns:a16="http://schemas.microsoft.com/office/drawing/2014/main" id="{DA5F5760-5FF7-3B93-51A6-9FD50600B2B3}"/>
              </a:ext>
            </a:extLst>
          </p:cNvPr>
          <p:cNvSpPr/>
          <p:nvPr/>
        </p:nvSpPr>
        <p:spPr>
          <a:xfrm>
            <a:off x="9144000" y="-16938"/>
            <a:ext cx="9144000" cy="4509138"/>
          </a:xfrm>
          <a:prstGeom prst="rect">
            <a:avLst/>
          </a:prstGeom>
          <a:solidFill>
            <a:srgbClr val="2A4D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extLst>
              <a:ext uri="{FF2B5EF4-FFF2-40B4-BE49-F238E27FC236}">
                <a16:creationId xmlns:a16="http://schemas.microsoft.com/office/drawing/2014/main" id="{3ADE27D1-2D15-CD7B-75AA-A2DEE7EC4442}"/>
              </a:ext>
            </a:extLst>
          </p:cNvPr>
          <p:cNvSpPr/>
          <p:nvPr/>
        </p:nvSpPr>
        <p:spPr>
          <a:xfrm>
            <a:off x="0" y="4509138"/>
            <a:ext cx="9144000" cy="4509138"/>
          </a:xfrm>
          <a:prstGeom prst="rect">
            <a:avLst/>
          </a:prstGeom>
          <a:solidFill>
            <a:srgbClr val="188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E0CCD9AE-F954-2FF1-AD78-0C086129D09B}"/>
              </a:ext>
            </a:extLst>
          </p:cNvPr>
          <p:cNvSpPr/>
          <p:nvPr/>
        </p:nvSpPr>
        <p:spPr>
          <a:xfrm>
            <a:off x="9144000" y="4490088"/>
            <a:ext cx="9144000" cy="4523987"/>
          </a:xfrm>
          <a:prstGeom prst="rect">
            <a:avLst/>
          </a:prstGeom>
          <a:solidFill>
            <a:srgbClr val="00C2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Google Shape;240;p18"/>
          <p:cNvSpPr txBox="1"/>
          <p:nvPr/>
        </p:nvSpPr>
        <p:spPr>
          <a:xfrm>
            <a:off x="521727" y="632250"/>
            <a:ext cx="7230517" cy="39395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chemeClr val="lt1"/>
                </a:solidFill>
                <a:latin typeface="Quicksand Medium" pitchFamily="2" charset="0"/>
                <a:ea typeface="Calibri"/>
                <a:cs typeface="Calibri"/>
                <a:sym typeface="Calibri"/>
              </a:rPr>
              <a:t>STRENGTHS / STYRKER </a:t>
            </a:r>
            <a:endParaRPr sz="2000" b="1"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r>
              <a:rPr lang="en-US" sz="1600" i="1" dirty="0" err="1">
                <a:solidFill>
                  <a:schemeClr val="lt1"/>
                </a:solidFill>
                <a:latin typeface="Quicksand Medium" pitchFamily="2" charset="0"/>
                <a:ea typeface="Calibri"/>
                <a:cs typeface="Calibri"/>
                <a:sym typeface="Calibri"/>
              </a:rPr>
              <a:t>Beskriv</a:t>
            </a:r>
            <a:r>
              <a:rPr lang="en-US" sz="1600" i="1" dirty="0">
                <a:solidFill>
                  <a:schemeClr val="lt1"/>
                </a:solidFill>
                <a:latin typeface="Quicksand Medium" pitchFamily="2" charset="0"/>
                <a:ea typeface="Calibri"/>
                <a:cs typeface="Calibri"/>
                <a:sym typeface="Calibri"/>
              </a:rPr>
              <a:t> </a:t>
            </a:r>
            <a:r>
              <a:rPr lang="en-US" sz="1600" i="1" dirty="0" err="1">
                <a:solidFill>
                  <a:schemeClr val="lt1"/>
                </a:solidFill>
                <a:latin typeface="Quicksand Medium" pitchFamily="2" charset="0"/>
                <a:ea typeface="Calibri"/>
                <a:cs typeface="Calibri"/>
                <a:sym typeface="Calibri"/>
              </a:rPr>
              <a:t>herunder</a:t>
            </a:r>
            <a:r>
              <a:rPr lang="en-US" sz="1600" i="1" dirty="0">
                <a:solidFill>
                  <a:schemeClr val="lt1"/>
                </a:solidFill>
                <a:latin typeface="Quicksand Medium" pitchFamily="2" charset="0"/>
                <a:ea typeface="Calibri"/>
                <a:cs typeface="Calibri"/>
                <a:sym typeface="Calibri"/>
              </a:rPr>
              <a:t> </a:t>
            </a:r>
            <a:r>
              <a:rPr lang="en-US" sz="1600" i="1" dirty="0" err="1">
                <a:solidFill>
                  <a:schemeClr val="lt1"/>
                </a:solidFill>
                <a:latin typeface="Quicksand Medium" pitchFamily="2" charset="0"/>
                <a:ea typeface="Calibri"/>
                <a:cs typeface="Calibri"/>
                <a:sym typeface="Calibri"/>
              </a:rPr>
              <a:t>virksomhedens</a:t>
            </a:r>
            <a:r>
              <a:rPr lang="en-US" sz="1600" i="1" dirty="0">
                <a:solidFill>
                  <a:schemeClr val="lt1"/>
                </a:solidFill>
                <a:latin typeface="Quicksand Medium" pitchFamily="2" charset="0"/>
                <a:ea typeface="Calibri"/>
                <a:cs typeface="Calibri"/>
                <a:sym typeface="Calibri"/>
              </a:rPr>
              <a:t> </a:t>
            </a:r>
            <a:r>
              <a:rPr lang="en-US" sz="1600" i="1" dirty="0" err="1">
                <a:solidFill>
                  <a:schemeClr val="lt1"/>
                </a:solidFill>
                <a:latin typeface="Quicksand Medium" pitchFamily="2" charset="0"/>
                <a:ea typeface="Calibri"/>
                <a:cs typeface="Calibri"/>
                <a:sym typeface="Calibri"/>
              </a:rPr>
              <a:t>styrker</a:t>
            </a:r>
            <a:r>
              <a:rPr lang="en-US" sz="1600" i="1" dirty="0">
                <a:solidFill>
                  <a:schemeClr val="lt1"/>
                </a:solidFill>
                <a:latin typeface="Quicksand Medium" pitchFamily="2" charset="0"/>
                <a:ea typeface="Calibri"/>
                <a:cs typeface="Calibri"/>
                <a:sym typeface="Calibri"/>
              </a:rPr>
              <a:t>………</a:t>
            </a:r>
            <a:endParaRPr sz="1600" i="1"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p:txBody>
      </p:sp>
      <p:sp>
        <p:nvSpPr>
          <p:cNvPr id="244" name="Google Shape;244;p18"/>
          <p:cNvSpPr txBox="1"/>
          <p:nvPr/>
        </p:nvSpPr>
        <p:spPr>
          <a:xfrm>
            <a:off x="0" y="9171228"/>
            <a:ext cx="4070700" cy="967044"/>
          </a:xfrm>
          <a:prstGeom prst="rect">
            <a:avLst/>
          </a:prstGeom>
          <a:solidFill>
            <a:schemeClr val="lt1"/>
          </a:solidFill>
          <a:ln>
            <a:noFill/>
          </a:ln>
        </p:spPr>
        <p:txBody>
          <a:bodyPr spcFirstLastPara="1" wrap="square" lIns="50800" tIns="50800" rIns="50800" bIns="50800" anchor="ctr" anchorCtr="0">
            <a:noAutofit/>
          </a:bodyPr>
          <a:lstStyle/>
          <a:p>
            <a:pPr marL="0" marR="0" lvl="0" indent="0" algn="ctr" rtl="0">
              <a:lnSpc>
                <a:spcPct val="140000"/>
              </a:lnSpc>
              <a:spcBef>
                <a:spcPts val="0"/>
              </a:spcBef>
              <a:spcAft>
                <a:spcPts val="0"/>
              </a:spcAft>
              <a:buNone/>
            </a:pPr>
            <a:r>
              <a:rPr lang="en-US" sz="2200" dirty="0">
                <a:solidFill>
                  <a:schemeClr val="dk1"/>
                </a:solidFill>
                <a:latin typeface="Quicksand Medium" pitchFamily="2" charset="0"/>
              </a:rPr>
              <a:t>VIRKSOMHEDENS NAVN</a:t>
            </a:r>
            <a:endParaRPr dirty="0">
              <a:solidFill>
                <a:schemeClr val="dk1"/>
              </a:solidFill>
              <a:latin typeface="Quicksand Medium" pitchFamily="2" charset="0"/>
            </a:endParaRPr>
          </a:p>
        </p:txBody>
      </p:sp>
      <p:sp>
        <p:nvSpPr>
          <p:cNvPr id="245" name="Google Shape;245;p18"/>
          <p:cNvSpPr txBox="1"/>
          <p:nvPr/>
        </p:nvSpPr>
        <p:spPr>
          <a:xfrm>
            <a:off x="3827998" y="9203488"/>
            <a:ext cx="14155202" cy="96303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50800" tIns="50800" rIns="50800" bIns="50800" anchor="ctr" anchorCtr="0">
            <a:noAutofit/>
          </a:bodyPr>
          <a:lstStyle/>
          <a:p>
            <a:pPr marL="0" marR="0" lvl="0" indent="0" rtl="0">
              <a:lnSpc>
                <a:spcPct val="140000"/>
              </a:lnSpc>
              <a:spcBef>
                <a:spcPts val="0"/>
              </a:spcBef>
              <a:spcAft>
                <a:spcPts val="0"/>
              </a:spcAft>
              <a:buNone/>
            </a:pPr>
            <a:r>
              <a:rPr lang="en-US" dirty="0">
                <a:solidFill>
                  <a:schemeClr val="dk1"/>
                </a:solidFill>
                <a:latin typeface="Quicksand Medium" pitchFamily="2" charset="0"/>
                <a:ea typeface="Calibri"/>
                <a:cs typeface="Calibri"/>
                <a:sym typeface="Calibri"/>
              </a:rPr>
              <a:t>KONKLUSION: </a:t>
            </a:r>
            <a:r>
              <a:rPr lang="en-US" dirty="0" err="1">
                <a:solidFill>
                  <a:schemeClr val="dk1"/>
                </a:solidFill>
                <a:latin typeface="Quicksand Medium" pitchFamily="2" charset="0"/>
                <a:ea typeface="Calibri"/>
                <a:cs typeface="Calibri"/>
                <a:sym typeface="Calibri"/>
              </a:rPr>
              <a:t>På</a:t>
            </a:r>
            <a:r>
              <a:rPr lang="en-US" dirty="0">
                <a:solidFill>
                  <a:schemeClr val="dk1"/>
                </a:solidFill>
                <a:latin typeface="Quicksand Medium" pitchFamily="2" charset="0"/>
                <a:ea typeface="Calibri"/>
                <a:cs typeface="Calibri"/>
                <a:sym typeface="Calibri"/>
              </a:rPr>
              <a:t> </a:t>
            </a:r>
            <a:r>
              <a:rPr lang="en-US" dirty="0" err="1">
                <a:solidFill>
                  <a:schemeClr val="dk1"/>
                </a:solidFill>
                <a:latin typeface="Quicksand Medium" pitchFamily="2" charset="0"/>
                <a:ea typeface="Calibri"/>
                <a:cs typeface="Calibri"/>
                <a:sym typeface="Calibri"/>
              </a:rPr>
              <a:t>baggrund</a:t>
            </a:r>
            <a:r>
              <a:rPr lang="en-US" dirty="0">
                <a:solidFill>
                  <a:schemeClr val="dk1"/>
                </a:solidFill>
                <a:latin typeface="Quicksand Medium" pitchFamily="2" charset="0"/>
                <a:ea typeface="Calibri"/>
                <a:cs typeface="Calibri"/>
                <a:sym typeface="Calibri"/>
              </a:rPr>
              <a:t> </a:t>
            </a:r>
            <a:r>
              <a:rPr lang="en-US" dirty="0" err="1">
                <a:solidFill>
                  <a:schemeClr val="dk1"/>
                </a:solidFill>
                <a:latin typeface="Quicksand Medium" pitchFamily="2" charset="0"/>
                <a:ea typeface="Calibri"/>
                <a:cs typeface="Calibri"/>
                <a:sym typeface="Calibri"/>
              </a:rPr>
              <a:t>af</a:t>
            </a:r>
            <a:r>
              <a:rPr lang="en-US" dirty="0">
                <a:solidFill>
                  <a:schemeClr val="dk1"/>
                </a:solidFill>
                <a:latin typeface="Quicksand Medium" pitchFamily="2" charset="0"/>
                <a:ea typeface="Calibri"/>
                <a:cs typeface="Calibri"/>
                <a:sym typeface="Calibri"/>
              </a:rPr>
              <a:t> SWOT-</a:t>
            </a:r>
            <a:r>
              <a:rPr lang="en-US" dirty="0" err="1">
                <a:solidFill>
                  <a:schemeClr val="dk1"/>
                </a:solidFill>
                <a:latin typeface="Quicksand Medium" pitchFamily="2" charset="0"/>
                <a:ea typeface="Calibri"/>
                <a:cs typeface="Calibri"/>
                <a:sym typeface="Calibri"/>
              </a:rPr>
              <a:t>analysen</a:t>
            </a:r>
            <a:r>
              <a:rPr lang="en-US" dirty="0">
                <a:solidFill>
                  <a:schemeClr val="dk1"/>
                </a:solidFill>
                <a:latin typeface="Quicksand Medium" pitchFamily="2" charset="0"/>
                <a:ea typeface="Calibri"/>
                <a:cs typeface="Calibri"/>
                <a:sym typeface="Calibri"/>
              </a:rPr>
              <a:t> </a:t>
            </a:r>
            <a:r>
              <a:rPr lang="en-US" dirty="0" err="1">
                <a:solidFill>
                  <a:schemeClr val="dk1"/>
                </a:solidFill>
                <a:latin typeface="Quicksand Medium" pitchFamily="2" charset="0"/>
                <a:ea typeface="Calibri"/>
                <a:cs typeface="Calibri"/>
                <a:sym typeface="Calibri"/>
              </a:rPr>
              <a:t>har</a:t>
            </a:r>
            <a:r>
              <a:rPr lang="en-US" dirty="0">
                <a:solidFill>
                  <a:schemeClr val="dk1"/>
                </a:solidFill>
                <a:latin typeface="Quicksand Medium" pitchFamily="2" charset="0"/>
                <a:ea typeface="Calibri"/>
                <a:cs typeface="Calibri"/>
                <a:sym typeface="Calibri"/>
              </a:rPr>
              <a:t> vi </a:t>
            </a:r>
            <a:r>
              <a:rPr lang="en-US" dirty="0" err="1">
                <a:solidFill>
                  <a:schemeClr val="dk1"/>
                </a:solidFill>
                <a:latin typeface="Quicksand Medium" pitchFamily="2" charset="0"/>
                <a:ea typeface="Calibri"/>
                <a:cs typeface="Calibri"/>
                <a:sym typeface="Calibri"/>
              </a:rPr>
              <a:t>besluttet</a:t>
            </a:r>
            <a:r>
              <a:rPr lang="en-US" dirty="0">
                <a:solidFill>
                  <a:schemeClr val="dk1"/>
                </a:solidFill>
                <a:latin typeface="Quicksand Medium" pitchFamily="2" charset="0"/>
                <a:ea typeface="Calibri"/>
                <a:cs typeface="Calibri"/>
                <a:sym typeface="Calibri"/>
              </a:rPr>
              <a:t> at </a:t>
            </a:r>
            <a:r>
              <a:rPr lang="en-US" b="1" dirty="0" err="1">
                <a:solidFill>
                  <a:schemeClr val="dk1"/>
                </a:solidFill>
                <a:latin typeface="Quicksand Medium" pitchFamily="2" charset="0"/>
                <a:ea typeface="Calibri"/>
                <a:cs typeface="Calibri"/>
                <a:sym typeface="Calibri"/>
              </a:rPr>
              <a:t>købe</a:t>
            </a:r>
            <a:r>
              <a:rPr lang="en-US" b="1" dirty="0">
                <a:solidFill>
                  <a:schemeClr val="dk1"/>
                </a:solidFill>
                <a:latin typeface="Quicksand Medium" pitchFamily="2" charset="0"/>
                <a:ea typeface="Calibri"/>
                <a:cs typeface="Calibri"/>
                <a:sym typeface="Calibri"/>
              </a:rPr>
              <a:t>/</a:t>
            </a:r>
            <a:r>
              <a:rPr lang="en-US" b="1" dirty="0" err="1">
                <a:solidFill>
                  <a:schemeClr val="dk1"/>
                </a:solidFill>
                <a:latin typeface="Quicksand Medium" pitchFamily="2" charset="0"/>
                <a:ea typeface="Calibri"/>
                <a:cs typeface="Calibri"/>
                <a:sym typeface="Calibri"/>
              </a:rPr>
              <a:t>ikke</a:t>
            </a:r>
            <a:r>
              <a:rPr lang="en-US" b="1" dirty="0">
                <a:solidFill>
                  <a:schemeClr val="dk1"/>
                </a:solidFill>
                <a:latin typeface="Quicksand Medium" pitchFamily="2" charset="0"/>
                <a:ea typeface="Calibri"/>
                <a:cs typeface="Calibri"/>
                <a:sym typeface="Calibri"/>
              </a:rPr>
              <a:t> </a:t>
            </a:r>
            <a:r>
              <a:rPr lang="en-US" b="1" dirty="0" err="1">
                <a:solidFill>
                  <a:schemeClr val="dk1"/>
                </a:solidFill>
                <a:latin typeface="Quicksand Medium" pitchFamily="2" charset="0"/>
                <a:ea typeface="Calibri"/>
                <a:cs typeface="Calibri"/>
                <a:sym typeface="Calibri"/>
              </a:rPr>
              <a:t>købe</a:t>
            </a:r>
            <a:endParaRPr b="1" dirty="0">
              <a:solidFill>
                <a:schemeClr val="dk1"/>
              </a:solidFill>
              <a:latin typeface="Quicksand Medium" pitchFamily="2" charset="0"/>
              <a:ea typeface="Calibri"/>
              <a:cs typeface="Calibri"/>
              <a:sym typeface="Calibri"/>
            </a:endParaRPr>
          </a:p>
        </p:txBody>
      </p:sp>
      <p:sp>
        <p:nvSpPr>
          <p:cNvPr id="6" name="Tekstfelt 5">
            <a:extLst>
              <a:ext uri="{FF2B5EF4-FFF2-40B4-BE49-F238E27FC236}">
                <a16:creationId xmlns:a16="http://schemas.microsoft.com/office/drawing/2014/main" id="{DFAD8AAC-1718-256F-0FC5-47CEAE9748CA}"/>
              </a:ext>
            </a:extLst>
          </p:cNvPr>
          <p:cNvSpPr txBox="1"/>
          <p:nvPr/>
        </p:nvSpPr>
        <p:spPr>
          <a:xfrm>
            <a:off x="7752248" y="113442"/>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S</a:t>
            </a:r>
          </a:p>
        </p:txBody>
      </p:sp>
      <p:sp>
        <p:nvSpPr>
          <p:cNvPr id="7" name="Tekstfelt 6">
            <a:extLst>
              <a:ext uri="{FF2B5EF4-FFF2-40B4-BE49-F238E27FC236}">
                <a16:creationId xmlns:a16="http://schemas.microsoft.com/office/drawing/2014/main" id="{DA78081E-A003-4E48-C91C-C5F67F4242AB}"/>
              </a:ext>
            </a:extLst>
          </p:cNvPr>
          <p:cNvSpPr txBox="1"/>
          <p:nvPr/>
        </p:nvSpPr>
        <p:spPr>
          <a:xfrm>
            <a:off x="7752248" y="4575800"/>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O</a:t>
            </a:r>
          </a:p>
        </p:txBody>
      </p:sp>
      <p:sp>
        <p:nvSpPr>
          <p:cNvPr id="8" name="Tekstfelt 7">
            <a:extLst>
              <a:ext uri="{FF2B5EF4-FFF2-40B4-BE49-F238E27FC236}">
                <a16:creationId xmlns:a16="http://schemas.microsoft.com/office/drawing/2014/main" id="{0C81963F-1315-6EC0-3C9A-685C14FD10EE}"/>
              </a:ext>
            </a:extLst>
          </p:cNvPr>
          <p:cNvSpPr txBox="1"/>
          <p:nvPr/>
        </p:nvSpPr>
        <p:spPr>
          <a:xfrm>
            <a:off x="16470773" y="16938"/>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W</a:t>
            </a:r>
          </a:p>
        </p:txBody>
      </p:sp>
      <p:sp>
        <p:nvSpPr>
          <p:cNvPr id="9" name="Tekstfelt 8">
            <a:extLst>
              <a:ext uri="{FF2B5EF4-FFF2-40B4-BE49-F238E27FC236}">
                <a16:creationId xmlns:a16="http://schemas.microsoft.com/office/drawing/2014/main" id="{BCB92348-D9E2-513C-08C0-E85CD6AF00AD}"/>
              </a:ext>
            </a:extLst>
          </p:cNvPr>
          <p:cNvSpPr txBox="1"/>
          <p:nvPr/>
        </p:nvSpPr>
        <p:spPr>
          <a:xfrm>
            <a:off x="16835395" y="4356380"/>
            <a:ext cx="1295500" cy="1862048"/>
          </a:xfrm>
          <a:prstGeom prst="rect">
            <a:avLst/>
          </a:prstGeom>
          <a:noFill/>
        </p:spPr>
        <p:txBody>
          <a:bodyPr wrap="square">
            <a:spAutoFit/>
          </a:bodyPr>
          <a:lstStyle/>
          <a:p>
            <a:r>
              <a:rPr lang="da-DK" sz="11500" b="1" dirty="0">
                <a:solidFill>
                  <a:schemeClr val="bg1"/>
                </a:solidFill>
                <a:latin typeface="Quicksand Medium" pitchFamily="2" charset="0"/>
                <a:ea typeface="Lato"/>
                <a:cs typeface="Lato"/>
                <a:sym typeface="Lato"/>
              </a:rPr>
              <a:t>T</a:t>
            </a:r>
          </a:p>
        </p:txBody>
      </p:sp>
      <p:sp>
        <p:nvSpPr>
          <p:cNvPr id="10" name="Google Shape;240;p18">
            <a:extLst>
              <a:ext uri="{FF2B5EF4-FFF2-40B4-BE49-F238E27FC236}">
                <a16:creationId xmlns:a16="http://schemas.microsoft.com/office/drawing/2014/main" id="{3ECAC79C-159C-D90B-602D-51BF5CFB09BA}"/>
              </a:ext>
            </a:extLst>
          </p:cNvPr>
          <p:cNvSpPr txBox="1"/>
          <p:nvPr/>
        </p:nvSpPr>
        <p:spPr>
          <a:xfrm>
            <a:off x="529144" y="5025834"/>
            <a:ext cx="7230517" cy="39395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da-DK" sz="2000" b="1" dirty="0">
                <a:solidFill>
                  <a:schemeClr val="lt1"/>
                </a:solidFill>
                <a:latin typeface="Quicksand Medium" pitchFamily="2" charset="0"/>
                <a:ea typeface="Calibri"/>
                <a:cs typeface="Calibri"/>
                <a:sym typeface="Calibri"/>
              </a:rPr>
              <a:t>OPPORTUNITIES / MULIGHEDER </a:t>
            </a:r>
          </a:p>
          <a:p>
            <a:pPr marL="0" lvl="0" indent="0" rtl="0">
              <a:spcBef>
                <a:spcPts val="0"/>
              </a:spcBef>
              <a:spcAft>
                <a:spcPts val="0"/>
              </a:spcAft>
              <a:buNone/>
            </a:pPr>
            <a:r>
              <a:rPr lang="da-DK" sz="1600" i="1" dirty="0">
                <a:solidFill>
                  <a:schemeClr val="lt1"/>
                </a:solidFill>
                <a:latin typeface="Quicksand Medium" pitchFamily="2" charset="0"/>
                <a:ea typeface="Calibri"/>
                <a:cs typeface="Calibri"/>
                <a:sym typeface="Calibri"/>
              </a:rPr>
              <a:t>Hvilke muligheder har virksomheden for fremtiden? Er der et potentiale, som endnu ikke er opfyldt?</a:t>
            </a: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lang="da-DK" sz="1600" dirty="0">
              <a:solidFill>
                <a:schemeClr val="lt1"/>
              </a:solidFill>
              <a:latin typeface="Quicksand Medium" pitchFamily="2" charset="0"/>
              <a:ea typeface="Calibri"/>
              <a:cs typeface="Calibri"/>
              <a:sym typeface="Calibri"/>
            </a:endParaRPr>
          </a:p>
        </p:txBody>
      </p:sp>
      <p:sp>
        <p:nvSpPr>
          <p:cNvPr id="11" name="Google Shape;240;p18">
            <a:extLst>
              <a:ext uri="{FF2B5EF4-FFF2-40B4-BE49-F238E27FC236}">
                <a16:creationId xmlns:a16="http://schemas.microsoft.com/office/drawing/2014/main" id="{6FE1BA42-ED2B-9BB0-E21B-D9998FC16655}"/>
              </a:ext>
            </a:extLst>
          </p:cNvPr>
          <p:cNvSpPr txBox="1"/>
          <p:nvPr/>
        </p:nvSpPr>
        <p:spPr>
          <a:xfrm>
            <a:off x="9903427" y="601995"/>
            <a:ext cx="7230517" cy="344706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chemeClr val="lt1"/>
                </a:solidFill>
                <a:latin typeface="Quicksand Medium" pitchFamily="2" charset="0"/>
                <a:ea typeface="Calibri"/>
                <a:cs typeface="Calibri"/>
                <a:sym typeface="Calibri"/>
              </a:rPr>
              <a:t>WEAKNESSES / SVAGHEDER</a:t>
            </a:r>
          </a:p>
          <a:p>
            <a:pPr marL="0" lvl="0" indent="0" rtl="0">
              <a:spcBef>
                <a:spcPts val="0"/>
              </a:spcBef>
              <a:spcAft>
                <a:spcPts val="0"/>
              </a:spcAft>
              <a:buNone/>
            </a:pPr>
            <a:r>
              <a:rPr lang="da-DK" sz="1600" i="1" dirty="0">
                <a:solidFill>
                  <a:schemeClr val="lt1"/>
                </a:solidFill>
                <a:latin typeface="Quicksand Medium" pitchFamily="2" charset="0"/>
                <a:ea typeface="Calibri"/>
                <a:cs typeface="Calibri"/>
                <a:sym typeface="Calibri"/>
              </a:rPr>
              <a:t>Hvilke svagheder har virksomheden på nuværende tidspunkt? </a:t>
            </a: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p:txBody>
      </p:sp>
      <p:sp>
        <p:nvSpPr>
          <p:cNvPr id="12" name="Google Shape;240;p18">
            <a:extLst>
              <a:ext uri="{FF2B5EF4-FFF2-40B4-BE49-F238E27FC236}">
                <a16:creationId xmlns:a16="http://schemas.microsoft.com/office/drawing/2014/main" id="{99524EA5-21DB-1725-BD47-0DBA73682C19}"/>
              </a:ext>
            </a:extLst>
          </p:cNvPr>
          <p:cNvSpPr txBox="1"/>
          <p:nvPr/>
        </p:nvSpPr>
        <p:spPr>
          <a:xfrm>
            <a:off x="9801778" y="5025834"/>
            <a:ext cx="7230517" cy="393951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b="1" dirty="0">
                <a:solidFill>
                  <a:schemeClr val="lt1"/>
                </a:solidFill>
                <a:latin typeface="Quicksand Medium" pitchFamily="2" charset="0"/>
                <a:ea typeface="Calibri"/>
                <a:cs typeface="Calibri"/>
                <a:sym typeface="Calibri"/>
              </a:rPr>
              <a:t>TREATS / TRUSLER</a:t>
            </a:r>
          </a:p>
          <a:p>
            <a:pPr marL="0" lvl="0" indent="0" rtl="0">
              <a:spcBef>
                <a:spcPts val="0"/>
              </a:spcBef>
              <a:spcAft>
                <a:spcPts val="0"/>
              </a:spcAft>
              <a:buNone/>
            </a:pPr>
            <a:r>
              <a:rPr lang="da-DK" sz="1600" i="1" dirty="0">
                <a:solidFill>
                  <a:schemeClr val="lt1"/>
                </a:solidFill>
                <a:latin typeface="Quicksand Medium" pitchFamily="2" charset="0"/>
                <a:ea typeface="Calibri"/>
                <a:cs typeface="Calibri"/>
                <a:sym typeface="Calibri"/>
              </a:rPr>
              <a:t>Hvilke trusler kan I forestille jer virksomheden kan møde i fremtiden? </a:t>
            </a: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a:p>
            <a:pPr marL="0" lvl="0" indent="0" rtl="0">
              <a:spcBef>
                <a:spcPts val="0"/>
              </a:spcBef>
              <a:spcAft>
                <a:spcPts val="0"/>
              </a:spcAft>
              <a:buNone/>
            </a:pPr>
            <a:endParaRPr sz="1600" dirty="0">
              <a:solidFill>
                <a:schemeClr val="lt1"/>
              </a:solidFill>
              <a:latin typeface="Quicksand Medium" pitchFamily="2" charset="0"/>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19"/>
          <p:cNvGrpSpPr/>
          <p:nvPr/>
        </p:nvGrpSpPr>
        <p:grpSpPr>
          <a:xfrm>
            <a:off x="10433933" y="6627696"/>
            <a:ext cx="4776122" cy="2721817"/>
            <a:chOff x="0" y="-19050"/>
            <a:chExt cx="6368163" cy="3629091"/>
          </a:xfrm>
        </p:grpSpPr>
        <p:sp>
          <p:nvSpPr>
            <p:cNvPr id="251" name="Google Shape;251;p19"/>
            <p:cNvSpPr txBox="1"/>
            <p:nvPr/>
          </p:nvSpPr>
          <p:spPr>
            <a:xfrm>
              <a:off x="727969" y="3323038"/>
              <a:ext cx="113997"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S</a:t>
              </a:r>
              <a:endParaRPr>
                <a:latin typeface="Quicksand Medium" pitchFamily="2" charset="0"/>
              </a:endParaRPr>
            </a:p>
          </p:txBody>
        </p:sp>
        <p:sp>
          <p:nvSpPr>
            <p:cNvPr id="252" name="Google Shape;252;p19"/>
            <p:cNvSpPr txBox="1"/>
            <p:nvPr/>
          </p:nvSpPr>
          <p:spPr>
            <a:xfrm>
              <a:off x="1567787" y="3323038"/>
              <a:ext cx="152269"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M</a:t>
              </a:r>
              <a:endParaRPr>
                <a:latin typeface="Quicksand Medium" pitchFamily="2" charset="0"/>
              </a:endParaRPr>
            </a:p>
          </p:txBody>
        </p:sp>
        <p:sp>
          <p:nvSpPr>
            <p:cNvPr id="253" name="Google Shape;253;p19"/>
            <p:cNvSpPr txBox="1"/>
            <p:nvPr/>
          </p:nvSpPr>
          <p:spPr>
            <a:xfrm>
              <a:off x="2448925" y="3323038"/>
              <a:ext cx="107900"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T</a:t>
              </a:r>
              <a:endParaRPr>
                <a:latin typeface="Quicksand Medium" pitchFamily="2" charset="0"/>
              </a:endParaRPr>
            </a:p>
          </p:txBody>
        </p:sp>
        <p:sp>
          <p:nvSpPr>
            <p:cNvPr id="254" name="Google Shape;254;p19"/>
            <p:cNvSpPr txBox="1"/>
            <p:nvPr/>
          </p:nvSpPr>
          <p:spPr>
            <a:xfrm>
              <a:off x="3270886" y="3323038"/>
              <a:ext cx="181881"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W</a:t>
              </a:r>
              <a:endParaRPr>
                <a:latin typeface="Quicksand Medium" pitchFamily="2" charset="0"/>
              </a:endParaRPr>
            </a:p>
          </p:txBody>
        </p:sp>
        <p:sp>
          <p:nvSpPr>
            <p:cNvPr id="255" name="Google Shape;255;p19"/>
            <p:cNvSpPr txBox="1"/>
            <p:nvPr/>
          </p:nvSpPr>
          <p:spPr>
            <a:xfrm>
              <a:off x="4105452" y="3323038"/>
              <a:ext cx="230657"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TH</a:t>
              </a:r>
              <a:endParaRPr>
                <a:latin typeface="Quicksand Medium" pitchFamily="2" charset="0"/>
              </a:endParaRPr>
            </a:p>
          </p:txBody>
        </p:sp>
        <p:sp>
          <p:nvSpPr>
            <p:cNvPr id="256" name="Google Shape;256;p19"/>
            <p:cNvSpPr txBox="1"/>
            <p:nvPr/>
          </p:nvSpPr>
          <p:spPr>
            <a:xfrm>
              <a:off x="5028832" y="3323038"/>
              <a:ext cx="101803"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F</a:t>
              </a:r>
              <a:endParaRPr>
                <a:latin typeface="Quicksand Medium" pitchFamily="2" charset="0"/>
              </a:endParaRPr>
            </a:p>
          </p:txBody>
        </p:sp>
        <p:sp>
          <p:nvSpPr>
            <p:cNvPr id="257" name="Google Shape;257;p19"/>
            <p:cNvSpPr txBox="1"/>
            <p:nvPr/>
          </p:nvSpPr>
          <p:spPr>
            <a:xfrm>
              <a:off x="5822948" y="3323038"/>
              <a:ext cx="231477" cy="287003"/>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SA</a:t>
              </a:r>
              <a:endParaRPr>
                <a:latin typeface="Quicksand Medium" pitchFamily="2" charset="0"/>
              </a:endParaRPr>
            </a:p>
          </p:txBody>
        </p:sp>
        <p:grpSp>
          <p:nvGrpSpPr>
            <p:cNvPr id="258" name="Google Shape;258;p19"/>
            <p:cNvGrpSpPr/>
            <p:nvPr/>
          </p:nvGrpSpPr>
          <p:grpSpPr>
            <a:xfrm>
              <a:off x="355492" y="98160"/>
              <a:ext cx="6012671" cy="3162212"/>
              <a:chOff x="0" y="-6350"/>
              <a:chExt cx="12937679" cy="6804246"/>
            </a:xfrm>
          </p:grpSpPr>
          <p:sp>
            <p:nvSpPr>
              <p:cNvPr id="259" name="Google Shape;259;p19"/>
              <p:cNvSpPr/>
              <p:nvPr/>
            </p:nvSpPr>
            <p:spPr>
              <a:xfrm>
                <a:off x="0" y="-6350"/>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sp>
          <p:sp>
            <p:nvSpPr>
              <p:cNvPr id="260" name="Google Shape;260;p19"/>
              <p:cNvSpPr/>
              <p:nvPr/>
            </p:nvSpPr>
            <p:spPr>
              <a:xfrm>
                <a:off x="0" y="1691536"/>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sp>
          <p:sp>
            <p:nvSpPr>
              <p:cNvPr id="261" name="Google Shape;261;p19"/>
              <p:cNvSpPr/>
              <p:nvPr/>
            </p:nvSpPr>
            <p:spPr>
              <a:xfrm>
                <a:off x="0" y="3389423"/>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sp>
          <p:sp>
            <p:nvSpPr>
              <p:cNvPr id="262" name="Google Shape;262;p19"/>
              <p:cNvSpPr/>
              <p:nvPr/>
            </p:nvSpPr>
            <p:spPr>
              <a:xfrm>
                <a:off x="0" y="5087309"/>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sp>
          <p:sp>
            <p:nvSpPr>
              <p:cNvPr id="263" name="Google Shape;263;p19"/>
              <p:cNvSpPr/>
              <p:nvPr/>
            </p:nvSpPr>
            <p:spPr>
              <a:xfrm>
                <a:off x="0" y="6785196"/>
                <a:ext cx="12937679" cy="12700"/>
              </a:xfrm>
              <a:custGeom>
                <a:avLst/>
                <a:gdLst/>
                <a:ahLst/>
                <a:cxnLst/>
                <a:rect l="l" t="t" r="r" b="b"/>
                <a:pathLst>
                  <a:path w="12937679" h="12700" extrusionOk="0">
                    <a:moveTo>
                      <a:pt x="0" y="0"/>
                    </a:moveTo>
                    <a:lnTo>
                      <a:pt x="12937679" y="0"/>
                    </a:lnTo>
                    <a:lnTo>
                      <a:pt x="12937679" y="12700"/>
                    </a:lnTo>
                    <a:lnTo>
                      <a:pt x="0" y="12700"/>
                    </a:lnTo>
                    <a:close/>
                  </a:path>
                </a:pathLst>
              </a:custGeom>
              <a:solidFill>
                <a:srgbClr val="191919"/>
              </a:solidFill>
              <a:ln>
                <a:noFill/>
              </a:ln>
            </p:spPr>
          </p:sp>
        </p:grpSp>
        <p:sp>
          <p:nvSpPr>
            <p:cNvPr id="264" name="Google Shape;264;p19"/>
            <p:cNvSpPr txBox="1"/>
            <p:nvPr/>
          </p:nvSpPr>
          <p:spPr>
            <a:xfrm>
              <a:off x="871" y="-19050"/>
              <a:ext cx="269953"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40 </a:t>
              </a:r>
              <a:endParaRPr>
                <a:latin typeface="Quicksand Medium" pitchFamily="2" charset="0"/>
              </a:endParaRPr>
            </a:p>
          </p:txBody>
        </p:sp>
        <p:sp>
          <p:nvSpPr>
            <p:cNvPr id="265" name="Google Shape;265;p19"/>
            <p:cNvSpPr txBox="1"/>
            <p:nvPr/>
          </p:nvSpPr>
          <p:spPr>
            <a:xfrm>
              <a:off x="0" y="770028"/>
              <a:ext cx="270825"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30 </a:t>
              </a:r>
              <a:endParaRPr>
                <a:latin typeface="Quicksand Medium" pitchFamily="2" charset="0"/>
              </a:endParaRPr>
            </a:p>
          </p:txBody>
        </p:sp>
        <p:sp>
          <p:nvSpPr>
            <p:cNvPr id="266" name="Google Shape;266;p19"/>
            <p:cNvSpPr txBox="1"/>
            <p:nvPr/>
          </p:nvSpPr>
          <p:spPr>
            <a:xfrm>
              <a:off x="2203" y="1559105"/>
              <a:ext cx="268621"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20 </a:t>
              </a:r>
              <a:endParaRPr>
                <a:latin typeface="Quicksand Medium" pitchFamily="2" charset="0"/>
              </a:endParaRPr>
            </a:p>
          </p:txBody>
        </p:sp>
        <p:sp>
          <p:nvSpPr>
            <p:cNvPr id="267" name="Google Shape;267;p19"/>
            <p:cNvSpPr txBox="1"/>
            <p:nvPr/>
          </p:nvSpPr>
          <p:spPr>
            <a:xfrm>
              <a:off x="38425" y="2348183"/>
              <a:ext cx="232400"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10 </a:t>
              </a:r>
              <a:endParaRPr>
                <a:latin typeface="Quicksand Medium" pitchFamily="2" charset="0"/>
              </a:endParaRPr>
            </a:p>
          </p:txBody>
        </p:sp>
        <p:sp>
          <p:nvSpPr>
            <p:cNvPr id="268" name="Google Shape;268;p19"/>
            <p:cNvSpPr txBox="1"/>
            <p:nvPr/>
          </p:nvSpPr>
          <p:spPr>
            <a:xfrm>
              <a:off x="111589" y="3137259"/>
              <a:ext cx="159237" cy="287003"/>
            </a:xfrm>
            <a:prstGeom prst="rect">
              <a:avLst/>
            </a:prstGeom>
            <a:noFill/>
            <a:ln>
              <a:noFill/>
            </a:ln>
          </p:spPr>
          <p:txBody>
            <a:bodyPr spcFirstLastPara="1" wrap="square" lIns="0" tIns="0" rIns="0" bIns="0" anchor="t" anchorCtr="0">
              <a:spAutoFit/>
            </a:bodyPr>
            <a:lstStyle/>
            <a:p>
              <a:pPr marL="0" marR="0" lvl="0" indent="0" algn="r" rtl="0">
                <a:lnSpc>
                  <a:spcPct val="140040"/>
                </a:lnSpc>
                <a:spcBef>
                  <a:spcPts val="0"/>
                </a:spcBef>
                <a:spcAft>
                  <a:spcPts val="0"/>
                </a:spcAft>
                <a:buNone/>
              </a:pPr>
              <a:r>
                <a:rPr lang="en-US" sz="999" b="0" i="0" u="none" strike="noStrike" cap="none">
                  <a:solidFill>
                    <a:srgbClr val="191919"/>
                  </a:solidFill>
                  <a:latin typeface="Quicksand Medium" pitchFamily="2" charset="0"/>
                  <a:sym typeface="Arial"/>
                </a:rPr>
                <a:t>0 </a:t>
              </a:r>
              <a:endParaRPr>
                <a:latin typeface="Quicksand Medium" pitchFamily="2" charset="0"/>
              </a:endParaRPr>
            </a:p>
          </p:txBody>
        </p:sp>
        <p:grpSp>
          <p:nvGrpSpPr>
            <p:cNvPr id="269" name="Google Shape;269;p19"/>
            <p:cNvGrpSpPr/>
            <p:nvPr/>
          </p:nvGrpSpPr>
          <p:grpSpPr>
            <a:xfrm>
              <a:off x="755457" y="387363"/>
              <a:ext cx="5212740" cy="1479098"/>
              <a:chOff x="860620" y="615938"/>
              <a:chExt cx="11216440" cy="3182629"/>
            </a:xfrm>
          </p:grpSpPr>
          <p:sp>
            <p:nvSpPr>
              <p:cNvPr id="270" name="Google Shape;270;p19"/>
              <p:cNvSpPr/>
              <p:nvPr/>
            </p:nvSpPr>
            <p:spPr>
              <a:xfrm>
                <a:off x="860620" y="2344756"/>
                <a:ext cx="1943979" cy="1453811"/>
              </a:xfrm>
              <a:custGeom>
                <a:avLst/>
                <a:gdLst/>
                <a:ahLst/>
                <a:cxnLst/>
                <a:rect l="l" t="t" r="r" b="b"/>
                <a:pathLst>
                  <a:path w="1943979" h="1453811" extrusionOk="0">
                    <a:moveTo>
                      <a:pt x="127000" y="1390594"/>
                    </a:moveTo>
                    <a:cubicBezTo>
                      <a:pt x="126844" y="1355635"/>
                      <a:pt x="98460" y="1327378"/>
                      <a:pt x="63500" y="1327378"/>
                    </a:cubicBezTo>
                    <a:cubicBezTo>
                      <a:pt x="28540" y="1327378"/>
                      <a:pt x="156" y="1355635"/>
                      <a:pt x="0" y="1390594"/>
                    </a:cubicBezTo>
                    <a:cubicBezTo>
                      <a:pt x="156" y="1425553"/>
                      <a:pt x="28540" y="1453811"/>
                      <a:pt x="63500" y="1453811"/>
                    </a:cubicBezTo>
                    <a:cubicBezTo>
                      <a:pt x="98460" y="1453811"/>
                      <a:pt x="126844" y="1425553"/>
                      <a:pt x="127000" y="1390594"/>
                    </a:cubicBezTo>
                    <a:close/>
                    <a:moveTo>
                      <a:pt x="46578" y="1367569"/>
                    </a:moveTo>
                    <a:cubicBezTo>
                      <a:pt x="33943" y="1376942"/>
                      <a:pt x="31261" y="1394764"/>
                      <a:pt x="40577" y="1407441"/>
                    </a:cubicBezTo>
                    <a:cubicBezTo>
                      <a:pt x="49894" y="1420117"/>
                      <a:pt x="67704" y="1422879"/>
                      <a:pt x="80422" y="1413620"/>
                    </a:cubicBezTo>
                    <a:lnTo>
                      <a:pt x="1928662" y="55311"/>
                    </a:lnTo>
                    <a:cubicBezTo>
                      <a:pt x="1941297" y="45938"/>
                      <a:pt x="1943979" y="28115"/>
                      <a:pt x="1934663" y="15439"/>
                    </a:cubicBezTo>
                    <a:cubicBezTo>
                      <a:pt x="1925347" y="2762"/>
                      <a:pt x="1907536" y="0"/>
                      <a:pt x="1894818" y="9259"/>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1" name="Google Shape;271;p19"/>
              <p:cNvSpPr/>
              <p:nvPr/>
            </p:nvSpPr>
            <p:spPr>
              <a:xfrm>
                <a:off x="2708860" y="2313824"/>
                <a:ext cx="1943345" cy="604242"/>
              </a:xfrm>
              <a:custGeom>
                <a:avLst/>
                <a:gdLst/>
                <a:ahLst/>
                <a:cxnLst/>
                <a:rect l="l" t="t" r="r" b="b"/>
                <a:pathLst>
                  <a:path w="1943345" h="604242" extrusionOk="0">
                    <a:moveTo>
                      <a:pt x="127000" y="63217"/>
                    </a:moveTo>
                    <a:cubicBezTo>
                      <a:pt x="126843" y="28258"/>
                      <a:pt x="98459" y="0"/>
                      <a:pt x="63500" y="0"/>
                    </a:cubicBezTo>
                    <a:cubicBezTo>
                      <a:pt x="28540" y="0"/>
                      <a:pt x="156" y="28258"/>
                      <a:pt x="0" y="63217"/>
                    </a:cubicBezTo>
                    <a:cubicBezTo>
                      <a:pt x="156" y="98176"/>
                      <a:pt x="28540" y="126434"/>
                      <a:pt x="63500" y="126434"/>
                    </a:cubicBezTo>
                    <a:cubicBezTo>
                      <a:pt x="98459" y="126434"/>
                      <a:pt x="126843" y="98176"/>
                      <a:pt x="127000" y="63217"/>
                    </a:cubicBezTo>
                    <a:close/>
                    <a:moveTo>
                      <a:pt x="71092" y="35669"/>
                    </a:moveTo>
                    <a:cubicBezTo>
                      <a:pt x="55907" y="31557"/>
                      <a:pt x="40255" y="40492"/>
                      <a:pt x="36075" y="55659"/>
                    </a:cubicBezTo>
                    <a:cubicBezTo>
                      <a:pt x="31895" y="70825"/>
                      <a:pt x="40760" y="86517"/>
                      <a:pt x="55908" y="90765"/>
                    </a:cubicBezTo>
                    <a:lnTo>
                      <a:pt x="1904148" y="600131"/>
                    </a:lnTo>
                    <a:cubicBezTo>
                      <a:pt x="1919332" y="604243"/>
                      <a:pt x="1934985" y="595308"/>
                      <a:pt x="1939165" y="580141"/>
                    </a:cubicBezTo>
                    <a:cubicBezTo>
                      <a:pt x="1943344" y="564975"/>
                      <a:pt x="1934479" y="549283"/>
                      <a:pt x="1919332" y="545035"/>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2" name="Google Shape;272;p19"/>
              <p:cNvSpPr/>
              <p:nvPr/>
            </p:nvSpPr>
            <p:spPr>
              <a:xfrm>
                <a:off x="4557100" y="817304"/>
                <a:ext cx="1943422" cy="2132320"/>
              </a:xfrm>
              <a:custGeom>
                <a:avLst/>
                <a:gdLst/>
                <a:ahLst/>
                <a:cxnLst/>
                <a:rect l="l" t="t" r="r" b="b"/>
                <a:pathLst>
                  <a:path w="1943422" h="2132320" extrusionOk="0">
                    <a:moveTo>
                      <a:pt x="127000" y="2069103"/>
                    </a:moveTo>
                    <a:cubicBezTo>
                      <a:pt x="126844" y="2034144"/>
                      <a:pt x="98459" y="2005886"/>
                      <a:pt x="63500" y="2005886"/>
                    </a:cubicBezTo>
                    <a:cubicBezTo>
                      <a:pt x="28540" y="2005886"/>
                      <a:pt x="156" y="2034144"/>
                      <a:pt x="0" y="2069103"/>
                    </a:cubicBezTo>
                    <a:cubicBezTo>
                      <a:pt x="156" y="2104062"/>
                      <a:pt x="28540" y="2132320"/>
                      <a:pt x="63500" y="2132320"/>
                    </a:cubicBezTo>
                    <a:cubicBezTo>
                      <a:pt x="98459" y="2132320"/>
                      <a:pt x="126844" y="2104062"/>
                      <a:pt x="127000" y="2069103"/>
                    </a:cubicBezTo>
                    <a:close/>
                    <a:moveTo>
                      <a:pt x="42336" y="2049904"/>
                    </a:moveTo>
                    <a:cubicBezTo>
                      <a:pt x="31818" y="2061603"/>
                      <a:pt x="32735" y="2079603"/>
                      <a:pt x="44387" y="2090173"/>
                    </a:cubicBezTo>
                    <a:cubicBezTo>
                      <a:pt x="56039" y="2100743"/>
                      <a:pt x="74043" y="2099906"/>
                      <a:pt x="84664" y="2088302"/>
                    </a:cubicBezTo>
                    <a:lnTo>
                      <a:pt x="1932904" y="50838"/>
                    </a:lnTo>
                    <a:cubicBezTo>
                      <a:pt x="1943422" y="39139"/>
                      <a:pt x="1942505" y="21139"/>
                      <a:pt x="1930853" y="10569"/>
                    </a:cubicBezTo>
                    <a:cubicBezTo>
                      <a:pt x="1919201" y="0"/>
                      <a:pt x="1901197" y="836"/>
                      <a:pt x="1890575" y="12440"/>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3" name="Google Shape;273;p19"/>
              <p:cNvSpPr/>
              <p:nvPr/>
            </p:nvSpPr>
            <p:spPr>
              <a:xfrm>
                <a:off x="6405340" y="649330"/>
                <a:ext cx="1941507" cy="262830"/>
              </a:xfrm>
              <a:custGeom>
                <a:avLst/>
                <a:gdLst/>
                <a:ahLst/>
                <a:cxnLst/>
                <a:rect l="l" t="t" r="r" b="b"/>
                <a:pathLst>
                  <a:path w="1941507" h="262830" extrusionOk="0">
                    <a:moveTo>
                      <a:pt x="127000" y="199613"/>
                    </a:moveTo>
                    <a:cubicBezTo>
                      <a:pt x="126843" y="164654"/>
                      <a:pt x="98460" y="136397"/>
                      <a:pt x="63500" y="136397"/>
                    </a:cubicBezTo>
                    <a:cubicBezTo>
                      <a:pt x="28541" y="136397"/>
                      <a:pt x="156" y="164654"/>
                      <a:pt x="0" y="199613"/>
                    </a:cubicBezTo>
                    <a:cubicBezTo>
                      <a:pt x="156" y="234572"/>
                      <a:pt x="28541" y="262830"/>
                      <a:pt x="63500" y="262830"/>
                    </a:cubicBezTo>
                    <a:cubicBezTo>
                      <a:pt x="98460" y="262830"/>
                      <a:pt x="126843" y="234572"/>
                      <a:pt x="127000" y="199613"/>
                    </a:cubicBezTo>
                    <a:close/>
                    <a:moveTo>
                      <a:pt x="60886" y="171158"/>
                    </a:moveTo>
                    <a:cubicBezTo>
                      <a:pt x="45227" y="172667"/>
                      <a:pt x="33732" y="186550"/>
                      <a:pt x="35172" y="202216"/>
                    </a:cubicBezTo>
                    <a:cubicBezTo>
                      <a:pt x="36611" y="217881"/>
                      <a:pt x="50442" y="229437"/>
                      <a:pt x="66114" y="228068"/>
                    </a:cubicBezTo>
                    <a:lnTo>
                      <a:pt x="1914354" y="58280"/>
                    </a:lnTo>
                    <a:cubicBezTo>
                      <a:pt x="1930013" y="56771"/>
                      <a:pt x="1941507" y="42888"/>
                      <a:pt x="1940068" y="27222"/>
                    </a:cubicBezTo>
                    <a:cubicBezTo>
                      <a:pt x="1938628" y="11556"/>
                      <a:pt x="1924797" y="0"/>
                      <a:pt x="1909125" y="1369"/>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4" name="Google Shape;274;p19"/>
              <p:cNvSpPr/>
              <p:nvPr/>
            </p:nvSpPr>
            <p:spPr>
              <a:xfrm>
                <a:off x="8253580" y="615938"/>
                <a:ext cx="1943067" cy="1962178"/>
              </a:xfrm>
              <a:custGeom>
                <a:avLst/>
                <a:gdLst/>
                <a:ahLst/>
                <a:cxnLst/>
                <a:rect l="l" t="t" r="r" b="b"/>
                <a:pathLst>
                  <a:path w="1943067" h="1962178" extrusionOk="0">
                    <a:moveTo>
                      <a:pt x="127000" y="63217"/>
                    </a:moveTo>
                    <a:cubicBezTo>
                      <a:pt x="126843" y="28257"/>
                      <a:pt x="98460" y="0"/>
                      <a:pt x="63500" y="0"/>
                    </a:cubicBezTo>
                    <a:cubicBezTo>
                      <a:pt x="28540" y="0"/>
                      <a:pt x="157" y="28257"/>
                      <a:pt x="0" y="63217"/>
                    </a:cubicBezTo>
                    <a:cubicBezTo>
                      <a:pt x="157" y="98176"/>
                      <a:pt x="28540" y="126433"/>
                      <a:pt x="63500" y="126433"/>
                    </a:cubicBezTo>
                    <a:cubicBezTo>
                      <a:pt x="98460" y="126433"/>
                      <a:pt x="126843" y="98176"/>
                      <a:pt x="127000" y="63217"/>
                    </a:cubicBezTo>
                    <a:close/>
                    <a:moveTo>
                      <a:pt x="83810" y="43117"/>
                    </a:moveTo>
                    <a:cubicBezTo>
                      <a:pt x="72699" y="31960"/>
                      <a:pt x="54656" y="31894"/>
                      <a:pt x="43464" y="42970"/>
                    </a:cubicBezTo>
                    <a:cubicBezTo>
                      <a:pt x="32272" y="54046"/>
                      <a:pt x="32148" y="72089"/>
                      <a:pt x="43189" y="83316"/>
                    </a:cubicBezTo>
                    <a:lnTo>
                      <a:pt x="1891429" y="1950991"/>
                    </a:lnTo>
                    <a:cubicBezTo>
                      <a:pt x="1902544" y="1962124"/>
                      <a:pt x="1920568" y="1962178"/>
                      <a:pt x="1931749" y="1951112"/>
                    </a:cubicBezTo>
                    <a:cubicBezTo>
                      <a:pt x="1942932" y="1940046"/>
                      <a:pt x="1943067" y="1922024"/>
                      <a:pt x="1932051" y="1910792"/>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275" name="Google Shape;275;p19"/>
              <p:cNvSpPr/>
              <p:nvPr/>
            </p:nvSpPr>
            <p:spPr>
              <a:xfrm>
                <a:off x="10101820" y="785727"/>
                <a:ext cx="1975240" cy="1824320"/>
              </a:xfrm>
              <a:custGeom>
                <a:avLst/>
                <a:gdLst/>
                <a:ahLst/>
                <a:cxnLst/>
                <a:rect l="l" t="t" r="r" b="b"/>
                <a:pathLst>
                  <a:path w="1975240" h="1824320" extrusionOk="0">
                    <a:moveTo>
                      <a:pt x="127000" y="1761103"/>
                    </a:moveTo>
                    <a:cubicBezTo>
                      <a:pt x="126843" y="1726143"/>
                      <a:pt x="98460" y="1697886"/>
                      <a:pt x="63500" y="1697886"/>
                    </a:cubicBezTo>
                    <a:cubicBezTo>
                      <a:pt x="28540" y="1697886"/>
                      <a:pt x="156" y="1726143"/>
                      <a:pt x="0" y="1761103"/>
                    </a:cubicBezTo>
                    <a:cubicBezTo>
                      <a:pt x="156" y="1796062"/>
                      <a:pt x="28540" y="1824319"/>
                      <a:pt x="63500" y="1824319"/>
                    </a:cubicBezTo>
                    <a:cubicBezTo>
                      <a:pt x="98460" y="1824319"/>
                      <a:pt x="126843" y="1796062"/>
                      <a:pt x="127000" y="1761103"/>
                    </a:cubicBezTo>
                    <a:close/>
                    <a:moveTo>
                      <a:pt x="44168" y="1740059"/>
                    </a:moveTo>
                    <a:cubicBezTo>
                      <a:pt x="32631" y="1750754"/>
                      <a:pt x="31907" y="1768762"/>
                      <a:pt x="42551" y="1780348"/>
                    </a:cubicBezTo>
                    <a:cubicBezTo>
                      <a:pt x="53193" y="1791933"/>
                      <a:pt x="71199" y="1792737"/>
                      <a:pt x="82831" y="1782146"/>
                    </a:cubicBezTo>
                    <a:lnTo>
                      <a:pt x="1931071" y="84260"/>
                    </a:lnTo>
                    <a:cubicBezTo>
                      <a:pt x="1942608" y="73565"/>
                      <a:pt x="1943332" y="55556"/>
                      <a:pt x="1932689" y="43971"/>
                    </a:cubicBezTo>
                    <a:cubicBezTo>
                      <a:pt x="1922046" y="32386"/>
                      <a:pt x="1904041" y="31582"/>
                      <a:pt x="1892408" y="42173"/>
                    </a:cubicBezTo>
                    <a:close/>
                    <a:moveTo>
                      <a:pt x="1975240" y="63216"/>
                    </a:moveTo>
                    <a:cubicBezTo>
                      <a:pt x="1975083" y="28257"/>
                      <a:pt x="1946700" y="0"/>
                      <a:pt x="1911740" y="0"/>
                    </a:cubicBezTo>
                    <a:cubicBezTo>
                      <a:pt x="1876780" y="0"/>
                      <a:pt x="1848396" y="28257"/>
                      <a:pt x="1848240" y="63216"/>
                    </a:cubicBezTo>
                    <a:cubicBezTo>
                      <a:pt x="1848396" y="98175"/>
                      <a:pt x="1876780" y="126433"/>
                      <a:pt x="1911740" y="126433"/>
                    </a:cubicBezTo>
                    <a:cubicBezTo>
                      <a:pt x="1946700" y="126433"/>
                      <a:pt x="1975083" y="98175"/>
                      <a:pt x="1975240" y="63216"/>
                    </a:cubicBezTo>
                    <a:close/>
                  </a:path>
                </a:pathLst>
              </a:custGeom>
              <a:solidFill>
                <a:srgbClr val="188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grpSp>
      <p:grpSp>
        <p:nvGrpSpPr>
          <p:cNvPr id="276" name="Google Shape;276;p19"/>
          <p:cNvGrpSpPr/>
          <p:nvPr/>
        </p:nvGrpSpPr>
        <p:grpSpPr>
          <a:xfrm>
            <a:off x="1054413" y="2800626"/>
            <a:ext cx="8115300" cy="690040"/>
            <a:chOff x="0" y="0"/>
            <a:chExt cx="2137363" cy="181739"/>
          </a:xfrm>
        </p:grpSpPr>
        <p:sp>
          <p:nvSpPr>
            <p:cNvPr id="277" name="Google Shape;277;p19"/>
            <p:cNvSpPr/>
            <p:nvPr/>
          </p:nvSpPr>
          <p:spPr>
            <a:xfrm>
              <a:off x="0" y="0"/>
              <a:ext cx="2137363" cy="181739"/>
            </a:xfrm>
            <a:custGeom>
              <a:avLst/>
              <a:gdLst/>
              <a:ahLst/>
              <a:cxnLst/>
              <a:rect l="l" t="t" r="r" b="b"/>
              <a:pathLst>
                <a:path w="2137363" h="181739" extrusionOk="0">
                  <a:moveTo>
                    <a:pt x="0" y="0"/>
                  </a:moveTo>
                  <a:lnTo>
                    <a:pt x="2137363" y="0"/>
                  </a:lnTo>
                  <a:lnTo>
                    <a:pt x="2137363" y="181739"/>
                  </a:lnTo>
                  <a:lnTo>
                    <a:pt x="0" y="181739"/>
                  </a:lnTo>
                  <a:close/>
                </a:path>
              </a:pathLst>
            </a:custGeom>
            <a:solidFill>
              <a:srgbClr val="EDECED"/>
            </a:solidFill>
            <a:ln>
              <a:noFill/>
            </a:ln>
          </p:spPr>
        </p:sp>
        <p:sp>
          <p:nvSpPr>
            <p:cNvPr id="278" name="Google Shape;278;p19"/>
            <p:cNvSpPr txBox="1"/>
            <p:nvPr/>
          </p:nvSpPr>
          <p:spPr>
            <a:xfrm>
              <a:off x="0" y="0"/>
              <a:ext cx="2130591" cy="181739"/>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en-US" sz="1599">
                  <a:latin typeface="Quicksand Medium" pitchFamily="2" charset="0"/>
                </a:rPr>
                <a:t>Vurdering af succes på parameter 1</a:t>
              </a:r>
              <a:endParaRPr>
                <a:latin typeface="Quicksand Medium" pitchFamily="2" charset="0"/>
              </a:endParaRPr>
            </a:p>
          </p:txBody>
        </p:sp>
      </p:grpSp>
      <p:sp>
        <p:nvSpPr>
          <p:cNvPr id="279" name="Google Shape;279;p19"/>
          <p:cNvSpPr txBox="1"/>
          <p:nvPr/>
        </p:nvSpPr>
        <p:spPr>
          <a:xfrm>
            <a:off x="1054413" y="1039829"/>
            <a:ext cx="8166600" cy="89255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a:solidFill>
                  <a:srgbClr val="00D8BB"/>
                </a:solidFill>
                <a:latin typeface="Quicksand Medium" pitchFamily="2" charset="0"/>
                <a:ea typeface="Open Sans"/>
                <a:cs typeface="Open Sans"/>
                <a:sym typeface="Open Sans"/>
              </a:rPr>
              <a:t>INVESTERINGSRAPPORT</a:t>
            </a:r>
            <a:endParaRPr dirty="0">
              <a:solidFill>
                <a:srgbClr val="00D8BB"/>
              </a:solidFill>
              <a:latin typeface="Quicksand Medium" pitchFamily="2" charset="0"/>
            </a:endParaRPr>
          </a:p>
        </p:txBody>
      </p:sp>
      <p:sp>
        <p:nvSpPr>
          <p:cNvPr id="280" name="Google Shape;280;p19"/>
          <p:cNvSpPr txBox="1"/>
          <p:nvPr/>
        </p:nvSpPr>
        <p:spPr>
          <a:xfrm>
            <a:off x="8316095" y="3933735"/>
            <a:ext cx="879331"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2A4D70"/>
                </a:solidFill>
                <a:latin typeface="Quicksand Medium" pitchFamily="2" charset="0"/>
                <a:sym typeface="Arial"/>
              </a:rPr>
              <a:t>80%</a:t>
            </a:r>
            <a:endParaRPr>
              <a:latin typeface="Quicksand Medium" pitchFamily="2" charset="0"/>
            </a:endParaRPr>
          </a:p>
        </p:txBody>
      </p:sp>
      <p:sp>
        <p:nvSpPr>
          <p:cNvPr id="281" name="Google Shape;281;p19"/>
          <p:cNvSpPr txBox="1"/>
          <p:nvPr/>
        </p:nvSpPr>
        <p:spPr>
          <a:xfrm>
            <a:off x="8316095" y="6400988"/>
            <a:ext cx="879331"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2A4D70"/>
                </a:solidFill>
                <a:latin typeface="Quicksand Medium" pitchFamily="2" charset="0"/>
                <a:sym typeface="Arial"/>
              </a:rPr>
              <a:t>50%</a:t>
            </a:r>
            <a:endParaRPr>
              <a:latin typeface="Quicksand Medium" pitchFamily="2" charset="0"/>
            </a:endParaRPr>
          </a:p>
        </p:txBody>
      </p:sp>
      <p:sp>
        <p:nvSpPr>
          <p:cNvPr id="282" name="Google Shape;282;p19"/>
          <p:cNvSpPr txBox="1"/>
          <p:nvPr/>
        </p:nvSpPr>
        <p:spPr>
          <a:xfrm>
            <a:off x="8290382" y="8683370"/>
            <a:ext cx="879331"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2A4D70"/>
                </a:solidFill>
                <a:latin typeface="Quicksand Medium" pitchFamily="2" charset="0"/>
                <a:sym typeface="Arial"/>
              </a:rPr>
              <a:t>10%</a:t>
            </a:r>
            <a:endParaRPr>
              <a:latin typeface="Quicksand Medium" pitchFamily="2" charset="0"/>
            </a:endParaRPr>
          </a:p>
        </p:txBody>
      </p:sp>
      <p:sp>
        <p:nvSpPr>
          <p:cNvPr id="283" name="Google Shape;283;p19"/>
          <p:cNvSpPr txBox="1"/>
          <p:nvPr/>
        </p:nvSpPr>
        <p:spPr>
          <a:xfrm>
            <a:off x="15761491" y="7244090"/>
            <a:ext cx="14979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err="1">
                <a:latin typeface="Quicksand Medium" pitchFamily="2" charset="0"/>
              </a:rPr>
              <a:t>Kopier</a:t>
            </a:r>
            <a:r>
              <a:rPr lang="en-US" sz="2000" dirty="0">
                <a:latin typeface="Quicksand Medium" pitchFamily="2" charset="0"/>
              </a:rPr>
              <a:t> </a:t>
            </a:r>
            <a:r>
              <a:rPr lang="en-US" sz="2000" dirty="0" err="1">
                <a:latin typeface="Quicksand Medium" pitchFamily="2" charset="0"/>
              </a:rPr>
              <a:t>graf</a:t>
            </a:r>
            <a:r>
              <a:rPr lang="en-US" sz="2000" dirty="0">
                <a:latin typeface="Quicksand Medium" pitchFamily="2" charset="0"/>
              </a:rPr>
              <a:t> </a:t>
            </a:r>
            <a:r>
              <a:rPr lang="en-US" sz="2000" dirty="0" err="1">
                <a:latin typeface="Quicksand Medium" pitchFamily="2" charset="0"/>
              </a:rPr>
              <a:t>ind</a:t>
            </a:r>
            <a:r>
              <a:rPr lang="en-US" sz="2000" dirty="0">
                <a:latin typeface="Quicksand Medium" pitchFamily="2" charset="0"/>
              </a:rPr>
              <a:t> fra </a:t>
            </a:r>
            <a:r>
              <a:rPr lang="en-US" sz="2000" dirty="0" err="1">
                <a:latin typeface="Quicksand Medium" pitchFamily="2" charset="0"/>
              </a:rPr>
              <a:t>aktiedysten</a:t>
            </a:r>
            <a:endParaRPr dirty="0">
              <a:latin typeface="Quicksand Medium" pitchFamily="2" charset="0"/>
            </a:endParaRPr>
          </a:p>
        </p:txBody>
      </p:sp>
      <p:grpSp>
        <p:nvGrpSpPr>
          <p:cNvPr id="284" name="Google Shape;284;p19"/>
          <p:cNvGrpSpPr/>
          <p:nvPr/>
        </p:nvGrpSpPr>
        <p:grpSpPr>
          <a:xfrm>
            <a:off x="1028700" y="7728285"/>
            <a:ext cx="8141012" cy="690040"/>
            <a:chOff x="0" y="0"/>
            <a:chExt cx="2144135" cy="181739"/>
          </a:xfrm>
        </p:grpSpPr>
        <p:sp>
          <p:nvSpPr>
            <p:cNvPr id="285" name="Google Shape;285;p19"/>
            <p:cNvSpPr/>
            <p:nvPr/>
          </p:nvSpPr>
          <p:spPr>
            <a:xfrm>
              <a:off x="0" y="0"/>
              <a:ext cx="2137363" cy="181739"/>
            </a:xfrm>
            <a:custGeom>
              <a:avLst/>
              <a:gdLst/>
              <a:ahLst/>
              <a:cxnLst/>
              <a:rect l="l" t="t" r="r" b="b"/>
              <a:pathLst>
                <a:path w="2137363" h="181739" extrusionOk="0">
                  <a:moveTo>
                    <a:pt x="0" y="0"/>
                  </a:moveTo>
                  <a:lnTo>
                    <a:pt x="2137363" y="0"/>
                  </a:lnTo>
                  <a:lnTo>
                    <a:pt x="2137363" y="181739"/>
                  </a:lnTo>
                  <a:lnTo>
                    <a:pt x="0" y="181739"/>
                  </a:lnTo>
                  <a:close/>
                </a:path>
              </a:pathLst>
            </a:custGeom>
            <a:solidFill>
              <a:srgbClr val="EDECED"/>
            </a:solidFill>
            <a:ln>
              <a:noFill/>
            </a:ln>
          </p:spPr>
        </p:sp>
        <p:sp>
          <p:nvSpPr>
            <p:cNvPr id="286" name="Google Shape;286;p19"/>
            <p:cNvSpPr txBox="1"/>
            <p:nvPr/>
          </p:nvSpPr>
          <p:spPr>
            <a:xfrm>
              <a:off x="0" y="1748"/>
              <a:ext cx="2144135" cy="179990"/>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en-US" sz="1599">
                  <a:latin typeface="Quicksand Medium" pitchFamily="2" charset="0"/>
                </a:rPr>
                <a:t>Vurdering af succes på parameter 3</a:t>
              </a:r>
              <a:endParaRPr>
                <a:latin typeface="Quicksand Medium" pitchFamily="2" charset="0"/>
              </a:endParaRPr>
            </a:p>
          </p:txBody>
        </p:sp>
      </p:grpSp>
      <p:grpSp>
        <p:nvGrpSpPr>
          <p:cNvPr id="287" name="Google Shape;287;p19"/>
          <p:cNvGrpSpPr/>
          <p:nvPr/>
        </p:nvGrpSpPr>
        <p:grpSpPr>
          <a:xfrm>
            <a:off x="1028700" y="5230738"/>
            <a:ext cx="8115300" cy="712389"/>
            <a:chOff x="0" y="-5886"/>
            <a:chExt cx="2137363" cy="187625"/>
          </a:xfrm>
        </p:grpSpPr>
        <p:sp>
          <p:nvSpPr>
            <p:cNvPr id="288" name="Google Shape;288;p19"/>
            <p:cNvSpPr/>
            <p:nvPr/>
          </p:nvSpPr>
          <p:spPr>
            <a:xfrm>
              <a:off x="0" y="0"/>
              <a:ext cx="2137363" cy="181739"/>
            </a:xfrm>
            <a:custGeom>
              <a:avLst/>
              <a:gdLst/>
              <a:ahLst/>
              <a:cxnLst/>
              <a:rect l="l" t="t" r="r" b="b"/>
              <a:pathLst>
                <a:path w="2137363" h="181739" extrusionOk="0">
                  <a:moveTo>
                    <a:pt x="0" y="0"/>
                  </a:moveTo>
                  <a:lnTo>
                    <a:pt x="2137363" y="0"/>
                  </a:lnTo>
                  <a:lnTo>
                    <a:pt x="2137363" y="181739"/>
                  </a:lnTo>
                  <a:lnTo>
                    <a:pt x="0" y="181739"/>
                  </a:lnTo>
                  <a:close/>
                </a:path>
              </a:pathLst>
            </a:custGeom>
            <a:solidFill>
              <a:srgbClr val="EDECED"/>
            </a:solidFill>
            <a:ln>
              <a:noFill/>
            </a:ln>
          </p:spPr>
        </p:sp>
        <p:sp>
          <p:nvSpPr>
            <p:cNvPr id="289" name="Google Shape;289;p19"/>
            <p:cNvSpPr txBox="1"/>
            <p:nvPr/>
          </p:nvSpPr>
          <p:spPr>
            <a:xfrm>
              <a:off x="0" y="-5886"/>
              <a:ext cx="2137363" cy="187625"/>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en-US" sz="1599">
                  <a:latin typeface="Quicksand Medium" pitchFamily="2" charset="0"/>
                </a:rPr>
                <a:t>Vurderings af succes på parameter 2</a:t>
              </a:r>
              <a:endParaRPr>
                <a:latin typeface="Quicksand Medium" pitchFamily="2" charset="0"/>
              </a:endParaRPr>
            </a:p>
          </p:txBody>
        </p:sp>
      </p:grpSp>
      <p:grpSp>
        <p:nvGrpSpPr>
          <p:cNvPr id="290" name="Google Shape;290;p19"/>
          <p:cNvGrpSpPr/>
          <p:nvPr/>
        </p:nvGrpSpPr>
        <p:grpSpPr>
          <a:xfrm>
            <a:off x="10433933" y="903442"/>
            <a:ext cx="6825367" cy="690040"/>
            <a:chOff x="0" y="0"/>
            <a:chExt cx="1797627" cy="181739"/>
          </a:xfrm>
        </p:grpSpPr>
        <p:sp>
          <p:nvSpPr>
            <p:cNvPr id="291" name="Google Shape;291;p19"/>
            <p:cNvSpPr/>
            <p:nvPr/>
          </p:nvSpPr>
          <p:spPr>
            <a:xfrm>
              <a:off x="0" y="0"/>
              <a:ext cx="1797627" cy="181739"/>
            </a:xfrm>
            <a:custGeom>
              <a:avLst/>
              <a:gdLst/>
              <a:ahLst/>
              <a:cxnLst/>
              <a:rect l="l" t="t" r="r" b="b"/>
              <a:pathLst>
                <a:path w="1797627" h="181739" extrusionOk="0">
                  <a:moveTo>
                    <a:pt x="0" y="0"/>
                  </a:moveTo>
                  <a:lnTo>
                    <a:pt x="1797627" y="0"/>
                  </a:lnTo>
                  <a:lnTo>
                    <a:pt x="1797627" y="181739"/>
                  </a:lnTo>
                  <a:lnTo>
                    <a:pt x="0" y="181739"/>
                  </a:lnTo>
                  <a:close/>
                </a:path>
              </a:pathLst>
            </a:custGeom>
            <a:solidFill>
              <a:srgbClr val="EDECED"/>
            </a:solidFill>
            <a:ln>
              <a:noFill/>
            </a:ln>
          </p:spPr>
        </p:sp>
        <p:sp>
          <p:nvSpPr>
            <p:cNvPr id="292" name="Google Shape;292;p19"/>
            <p:cNvSpPr txBox="1"/>
            <p:nvPr/>
          </p:nvSpPr>
          <p:spPr>
            <a:xfrm>
              <a:off x="0" y="5467"/>
              <a:ext cx="1797627" cy="176272"/>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en-US" sz="1599">
                  <a:latin typeface="Quicksand Medium" pitchFamily="2" charset="0"/>
                </a:rPr>
                <a:t>Den oprindelige ESG-pizza 		vs. 		Den reelle ESG-pizza</a:t>
              </a:r>
              <a:endParaRPr>
                <a:latin typeface="Quicksand Medium" pitchFamily="2" charset="0"/>
              </a:endParaRPr>
            </a:p>
          </p:txBody>
        </p:sp>
      </p:grpSp>
      <p:grpSp>
        <p:nvGrpSpPr>
          <p:cNvPr id="293" name="Google Shape;293;p19"/>
          <p:cNvGrpSpPr/>
          <p:nvPr/>
        </p:nvGrpSpPr>
        <p:grpSpPr>
          <a:xfrm>
            <a:off x="10433933" y="5462637"/>
            <a:ext cx="6825367" cy="690040"/>
            <a:chOff x="0" y="0"/>
            <a:chExt cx="1797627" cy="181739"/>
          </a:xfrm>
        </p:grpSpPr>
        <p:sp>
          <p:nvSpPr>
            <p:cNvPr id="294" name="Google Shape;294;p19"/>
            <p:cNvSpPr/>
            <p:nvPr/>
          </p:nvSpPr>
          <p:spPr>
            <a:xfrm>
              <a:off x="0" y="0"/>
              <a:ext cx="1797627" cy="181739"/>
            </a:xfrm>
            <a:custGeom>
              <a:avLst/>
              <a:gdLst/>
              <a:ahLst/>
              <a:cxnLst/>
              <a:rect l="l" t="t" r="r" b="b"/>
              <a:pathLst>
                <a:path w="1797627" h="181739" extrusionOk="0">
                  <a:moveTo>
                    <a:pt x="0" y="0"/>
                  </a:moveTo>
                  <a:lnTo>
                    <a:pt x="1797627" y="0"/>
                  </a:lnTo>
                  <a:lnTo>
                    <a:pt x="1797627" y="181739"/>
                  </a:lnTo>
                  <a:lnTo>
                    <a:pt x="0" y="181739"/>
                  </a:lnTo>
                  <a:close/>
                </a:path>
              </a:pathLst>
            </a:custGeom>
            <a:solidFill>
              <a:srgbClr val="EDECED"/>
            </a:solidFill>
            <a:ln>
              <a:noFill/>
            </a:ln>
          </p:spPr>
        </p:sp>
        <p:sp>
          <p:nvSpPr>
            <p:cNvPr id="295" name="Google Shape;295;p19"/>
            <p:cNvSpPr txBox="1"/>
            <p:nvPr/>
          </p:nvSpPr>
          <p:spPr>
            <a:xfrm>
              <a:off x="0" y="0"/>
              <a:ext cx="1797627" cy="181739"/>
            </a:xfrm>
            <a:prstGeom prst="rect">
              <a:avLst/>
            </a:prstGeom>
            <a:noFill/>
            <a:ln>
              <a:noFill/>
            </a:ln>
          </p:spPr>
          <p:txBody>
            <a:bodyPr spcFirstLastPara="1" wrap="square" lIns="254000" tIns="254000" rIns="254000" bIns="254000" anchor="ctr" anchorCtr="0">
              <a:noAutofit/>
            </a:bodyPr>
            <a:lstStyle/>
            <a:p>
              <a:pPr marL="0" marR="0" lvl="0" indent="0" algn="l" rtl="0">
                <a:lnSpc>
                  <a:spcPct val="140025"/>
                </a:lnSpc>
                <a:spcBef>
                  <a:spcPts val="0"/>
                </a:spcBef>
                <a:spcAft>
                  <a:spcPts val="0"/>
                </a:spcAft>
                <a:buNone/>
              </a:pPr>
              <a:r>
                <a:rPr lang="en-US" sz="1599">
                  <a:latin typeface="Quicksand Medium" pitchFamily="2" charset="0"/>
                </a:rPr>
                <a:t>Udvikling af porteføljeværdi i en 4-ugers periode</a:t>
              </a:r>
              <a:endParaRPr>
                <a:latin typeface="Quicksand Medium" pitchFamily="2" charset="0"/>
              </a:endParaRPr>
            </a:p>
          </p:txBody>
        </p:sp>
      </p:grpSp>
      <p:grpSp>
        <p:nvGrpSpPr>
          <p:cNvPr id="308" name="Google Shape;308;p19"/>
          <p:cNvGrpSpPr/>
          <p:nvPr/>
        </p:nvGrpSpPr>
        <p:grpSpPr>
          <a:xfrm>
            <a:off x="10822997" y="2054003"/>
            <a:ext cx="2816702" cy="2673127"/>
            <a:chOff x="-121047" y="0"/>
            <a:chExt cx="2776170" cy="2634661"/>
          </a:xfrm>
        </p:grpSpPr>
        <p:sp>
          <p:nvSpPr>
            <p:cNvPr id="309" name="Google Shape;309;p19"/>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00C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0" name="Google Shape;310;p19"/>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1" name="Google Shape;311;p19"/>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007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2" name="Google Shape;312;p19"/>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004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3" name="Google Shape;313;p19"/>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2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grpSp>
        <p:nvGrpSpPr>
          <p:cNvPr id="314" name="Google Shape;314;p19"/>
          <p:cNvGrpSpPr/>
          <p:nvPr/>
        </p:nvGrpSpPr>
        <p:grpSpPr>
          <a:xfrm rot="10800000">
            <a:off x="14251997" y="1961483"/>
            <a:ext cx="2816702" cy="2673127"/>
            <a:chOff x="-121047" y="0"/>
            <a:chExt cx="2776170" cy="2634661"/>
          </a:xfrm>
        </p:grpSpPr>
        <p:sp>
          <p:nvSpPr>
            <p:cNvPr id="315" name="Google Shape;315;p19"/>
            <p:cNvSpPr/>
            <p:nvPr/>
          </p:nvSpPr>
          <p:spPr>
            <a:xfrm>
              <a:off x="1270000" y="0"/>
              <a:ext cx="1225947" cy="1270000"/>
            </a:xfrm>
            <a:custGeom>
              <a:avLst/>
              <a:gdLst/>
              <a:ahLst/>
              <a:cxnLst/>
              <a:rect l="l" t="t" r="r" b="b"/>
              <a:pathLst>
                <a:path w="1225947" h="1270000" extrusionOk="0">
                  <a:moveTo>
                    <a:pt x="0" y="0"/>
                  </a:moveTo>
                  <a:cubicBezTo>
                    <a:pt x="573695" y="0"/>
                    <a:pt x="1076156" y="384611"/>
                    <a:pt x="1225947" y="938406"/>
                  </a:cubicBezTo>
                  <a:lnTo>
                    <a:pt x="0" y="1270000"/>
                  </a:lnTo>
                  <a:close/>
                </a:path>
              </a:pathLst>
            </a:custGeom>
            <a:solidFill>
              <a:srgbClr val="00C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6" name="Google Shape;316;p19"/>
            <p:cNvSpPr/>
            <p:nvPr/>
          </p:nvSpPr>
          <p:spPr>
            <a:xfrm>
              <a:off x="1270000" y="877548"/>
              <a:ext cx="1385123" cy="1455928"/>
            </a:xfrm>
            <a:custGeom>
              <a:avLst/>
              <a:gdLst/>
              <a:ahLst/>
              <a:cxnLst/>
              <a:rect l="l" t="t" r="r" b="b"/>
              <a:pathLst>
                <a:path w="1385123" h="1455928" extrusionOk="0">
                  <a:moveTo>
                    <a:pt x="1207842" y="0"/>
                  </a:moveTo>
                  <a:cubicBezTo>
                    <a:pt x="1385123" y="545617"/>
                    <a:pt x="1174606" y="1142337"/>
                    <a:pt x="694203" y="1455928"/>
                  </a:cubicBezTo>
                  <a:lnTo>
                    <a:pt x="0" y="392452"/>
                  </a:lnTo>
                  <a:close/>
                </a:path>
              </a:pathLst>
            </a:custGeom>
            <a:solidFill>
              <a:srgbClr val="009E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7" name="Google Shape;317;p19"/>
            <p:cNvSpPr/>
            <p:nvPr/>
          </p:nvSpPr>
          <p:spPr>
            <a:xfrm>
              <a:off x="473094" y="1270000"/>
              <a:ext cx="1543393" cy="1364661"/>
            </a:xfrm>
            <a:custGeom>
              <a:avLst/>
              <a:gdLst/>
              <a:ahLst/>
              <a:cxnLst/>
              <a:rect l="l" t="t" r="r" b="b"/>
              <a:pathLst>
                <a:path w="1543393" h="1364661" extrusionOk="0">
                  <a:moveTo>
                    <a:pt x="1543393" y="1027452"/>
                  </a:moveTo>
                  <a:cubicBezTo>
                    <a:pt x="1079264" y="1364661"/>
                    <a:pt x="446696" y="1348844"/>
                    <a:pt x="0" y="988859"/>
                  </a:cubicBezTo>
                  <a:lnTo>
                    <a:pt x="796906" y="0"/>
                  </a:lnTo>
                  <a:close/>
                </a:path>
              </a:pathLst>
            </a:custGeom>
            <a:solidFill>
              <a:srgbClr val="007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8" name="Google Shape;318;p19"/>
            <p:cNvSpPr/>
            <p:nvPr/>
          </p:nvSpPr>
          <p:spPr>
            <a:xfrm>
              <a:off x="-121047" y="817672"/>
              <a:ext cx="1391047" cy="1479780"/>
            </a:xfrm>
            <a:custGeom>
              <a:avLst/>
              <a:gdLst/>
              <a:ahLst/>
              <a:cxnLst/>
              <a:rect l="l" t="t" r="r" b="b"/>
              <a:pathLst>
                <a:path w="1391047" h="1479780" extrusionOk="0">
                  <a:moveTo>
                    <a:pt x="644560" y="1479780"/>
                  </a:moveTo>
                  <a:cubicBezTo>
                    <a:pt x="180430" y="1142570"/>
                    <a:pt x="0" y="536074"/>
                    <a:pt x="204329" y="0"/>
                  </a:cubicBezTo>
                  <a:lnTo>
                    <a:pt x="1391047" y="452328"/>
                  </a:lnTo>
                  <a:close/>
                </a:path>
              </a:pathLst>
            </a:custGeom>
            <a:solidFill>
              <a:srgbClr val="004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sp>
          <p:nvSpPr>
            <p:cNvPr id="319" name="Google Shape;319;p19"/>
            <p:cNvSpPr/>
            <p:nvPr/>
          </p:nvSpPr>
          <p:spPr>
            <a:xfrm>
              <a:off x="62158" y="0"/>
              <a:ext cx="1207842" cy="1270000"/>
            </a:xfrm>
            <a:custGeom>
              <a:avLst/>
              <a:gdLst/>
              <a:ahLst/>
              <a:cxnLst/>
              <a:rect l="l" t="t" r="r" b="b"/>
              <a:pathLst>
                <a:path w="1207842" h="1270000" extrusionOk="0">
                  <a:moveTo>
                    <a:pt x="0" y="877548"/>
                  </a:moveTo>
                  <a:cubicBezTo>
                    <a:pt x="170006" y="354324"/>
                    <a:pt x="657564" y="55"/>
                    <a:pt x="1207715" y="0"/>
                  </a:cubicBezTo>
                  <a:lnTo>
                    <a:pt x="1207842" y="1270000"/>
                  </a:lnTo>
                  <a:close/>
                </a:path>
              </a:pathLst>
            </a:custGeom>
            <a:solidFill>
              <a:srgbClr val="002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Medium" pitchFamily="2" charset="0"/>
              </a:endParaRPr>
            </a:p>
          </p:txBody>
        </p:sp>
      </p:grpSp>
      <p:pic>
        <p:nvPicPr>
          <p:cNvPr id="320" name="Google Shape;320;p19"/>
          <p:cNvPicPr preferRelativeResize="0"/>
          <p:nvPr/>
        </p:nvPicPr>
        <p:blipFill>
          <a:blip r:embed="rId3">
            <a:alphaModFix/>
          </a:blip>
          <a:stretch>
            <a:fillRect/>
          </a:stretch>
        </p:blipFill>
        <p:spPr>
          <a:xfrm>
            <a:off x="1105800" y="8729751"/>
            <a:ext cx="416401" cy="416399"/>
          </a:xfrm>
          <a:prstGeom prst="rect">
            <a:avLst/>
          </a:prstGeom>
          <a:noFill/>
          <a:ln>
            <a:noFill/>
          </a:ln>
        </p:spPr>
      </p:pic>
      <p:pic>
        <p:nvPicPr>
          <p:cNvPr id="321" name="Google Shape;321;p19"/>
          <p:cNvPicPr preferRelativeResize="0"/>
          <p:nvPr/>
        </p:nvPicPr>
        <p:blipFill>
          <a:blip r:embed="rId4">
            <a:alphaModFix/>
          </a:blip>
          <a:stretch>
            <a:fillRect/>
          </a:stretch>
        </p:blipFill>
        <p:spPr>
          <a:xfrm>
            <a:off x="1101890" y="6470877"/>
            <a:ext cx="416394" cy="425050"/>
          </a:xfrm>
          <a:prstGeom prst="rect">
            <a:avLst/>
          </a:prstGeom>
          <a:noFill/>
          <a:ln>
            <a:noFill/>
          </a:ln>
        </p:spPr>
      </p:pic>
      <p:pic>
        <p:nvPicPr>
          <p:cNvPr id="322" name="Google Shape;322;p19"/>
          <p:cNvPicPr preferRelativeResize="0"/>
          <p:nvPr/>
        </p:nvPicPr>
        <p:blipFill>
          <a:blip r:embed="rId5">
            <a:alphaModFix/>
          </a:blip>
          <a:stretch>
            <a:fillRect/>
          </a:stretch>
        </p:blipFill>
        <p:spPr>
          <a:xfrm>
            <a:off x="1101890" y="4089978"/>
            <a:ext cx="416401" cy="364347"/>
          </a:xfrm>
          <a:prstGeom prst="rect">
            <a:avLst/>
          </a:prstGeom>
          <a:noFill/>
          <a:ln>
            <a:noFill/>
          </a:ln>
        </p:spPr>
      </p:pic>
      <p:pic>
        <p:nvPicPr>
          <p:cNvPr id="323" name="Google Shape;323;p19"/>
          <p:cNvPicPr preferRelativeResize="0"/>
          <p:nvPr/>
        </p:nvPicPr>
        <p:blipFill>
          <a:blip r:embed="rId5">
            <a:alphaModFix/>
          </a:blip>
          <a:stretch>
            <a:fillRect/>
          </a:stretch>
        </p:blipFill>
        <p:spPr>
          <a:xfrm>
            <a:off x="1756850" y="4089978"/>
            <a:ext cx="416401" cy="364347"/>
          </a:xfrm>
          <a:prstGeom prst="rect">
            <a:avLst/>
          </a:prstGeom>
          <a:noFill/>
          <a:ln>
            <a:noFill/>
          </a:ln>
        </p:spPr>
      </p:pic>
      <p:pic>
        <p:nvPicPr>
          <p:cNvPr id="324" name="Google Shape;324;p19"/>
          <p:cNvPicPr preferRelativeResize="0"/>
          <p:nvPr/>
        </p:nvPicPr>
        <p:blipFill>
          <a:blip r:embed="rId5">
            <a:alphaModFix/>
          </a:blip>
          <a:stretch>
            <a:fillRect/>
          </a:stretch>
        </p:blipFill>
        <p:spPr>
          <a:xfrm>
            <a:off x="2412710" y="4089978"/>
            <a:ext cx="416401" cy="364347"/>
          </a:xfrm>
          <a:prstGeom prst="rect">
            <a:avLst/>
          </a:prstGeom>
          <a:noFill/>
          <a:ln>
            <a:noFill/>
          </a:ln>
        </p:spPr>
      </p:pic>
      <p:pic>
        <p:nvPicPr>
          <p:cNvPr id="325" name="Google Shape;325;p19"/>
          <p:cNvPicPr preferRelativeResize="0"/>
          <p:nvPr/>
        </p:nvPicPr>
        <p:blipFill>
          <a:blip r:embed="rId5">
            <a:alphaModFix/>
          </a:blip>
          <a:stretch>
            <a:fillRect/>
          </a:stretch>
        </p:blipFill>
        <p:spPr>
          <a:xfrm>
            <a:off x="3067670" y="4089978"/>
            <a:ext cx="416401" cy="364347"/>
          </a:xfrm>
          <a:prstGeom prst="rect">
            <a:avLst/>
          </a:prstGeom>
          <a:noFill/>
          <a:ln>
            <a:noFill/>
          </a:ln>
        </p:spPr>
      </p:pic>
      <p:pic>
        <p:nvPicPr>
          <p:cNvPr id="326" name="Google Shape;326;p19"/>
          <p:cNvPicPr preferRelativeResize="0"/>
          <p:nvPr/>
        </p:nvPicPr>
        <p:blipFill>
          <a:blip r:embed="rId5">
            <a:alphaModFix/>
          </a:blip>
          <a:stretch>
            <a:fillRect/>
          </a:stretch>
        </p:blipFill>
        <p:spPr>
          <a:xfrm>
            <a:off x="3723530" y="4089978"/>
            <a:ext cx="416401" cy="364347"/>
          </a:xfrm>
          <a:prstGeom prst="rect">
            <a:avLst/>
          </a:prstGeom>
          <a:noFill/>
          <a:ln>
            <a:noFill/>
          </a:ln>
        </p:spPr>
      </p:pic>
      <p:pic>
        <p:nvPicPr>
          <p:cNvPr id="327" name="Google Shape;327;p19"/>
          <p:cNvPicPr preferRelativeResize="0"/>
          <p:nvPr/>
        </p:nvPicPr>
        <p:blipFill>
          <a:blip r:embed="rId6">
            <a:alphaModFix/>
          </a:blip>
          <a:stretch>
            <a:fillRect/>
          </a:stretch>
        </p:blipFill>
        <p:spPr>
          <a:xfrm>
            <a:off x="4378490" y="4089978"/>
            <a:ext cx="416401" cy="364347"/>
          </a:xfrm>
          <a:prstGeom prst="rect">
            <a:avLst/>
          </a:prstGeom>
          <a:noFill/>
          <a:ln>
            <a:noFill/>
          </a:ln>
        </p:spPr>
      </p:pic>
      <p:pic>
        <p:nvPicPr>
          <p:cNvPr id="328" name="Google Shape;328;p19"/>
          <p:cNvPicPr preferRelativeResize="0"/>
          <p:nvPr/>
        </p:nvPicPr>
        <p:blipFill>
          <a:blip r:embed="rId6">
            <a:alphaModFix/>
          </a:blip>
          <a:stretch>
            <a:fillRect/>
          </a:stretch>
        </p:blipFill>
        <p:spPr>
          <a:xfrm>
            <a:off x="5034350" y="4089978"/>
            <a:ext cx="416401" cy="364347"/>
          </a:xfrm>
          <a:prstGeom prst="rect">
            <a:avLst/>
          </a:prstGeom>
          <a:noFill/>
          <a:ln>
            <a:noFill/>
          </a:ln>
        </p:spPr>
      </p:pic>
      <p:pic>
        <p:nvPicPr>
          <p:cNvPr id="329" name="Google Shape;329;p19"/>
          <p:cNvPicPr preferRelativeResize="0"/>
          <p:nvPr/>
        </p:nvPicPr>
        <p:blipFill>
          <a:blip r:embed="rId6">
            <a:alphaModFix/>
          </a:blip>
          <a:stretch>
            <a:fillRect/>
          </a:stretch>
        </p:blipFill>
        <p:spPr>
          <a:xfrm>
            <a:off x="5689310" y="4089978"/>
            <a:ext cx="416401" cy="364347"/>
          </a:xfrm>
          <a:prstGeom prst="rect">
            <a:avLst/>
          </a:prstGeom>
          <a:noFill/>
          <a:ln>
            <a:noFill/>
          </a:ln>
        </p:spPr>
      </p:pic>
      <p:pic>
        <p:nvPicPr>
          <p:cNvPr id="330" name="Google Shape;330;p19"/>
          <p:cNvPicPr preferRelativeResize="0"/>
          <p:nvPr/>
        </p:nvPicPr>
        <p:blipFill>
          <a:blip r:embed="rId6">
            <a:alphaModFix/>
          </a:blip>
          <a:stretch>
            <a:fillRect/>
          </a:stretch>
        </p:blipFill>
        <p:spPr>
          <a:xfrm>
            <a:off x="6344270" y="4089978"/>
            <a:ext cx="416401" cy="364347"/>
          </a:xfrm>
          <a:prstGeom prst="rect">
            <a:avLst/>
          </a:prstGeom>
          <a:noFill/>
          <a:ln>
            <a:noFill/>
          </a:ln>
        </p:spPr>
      </p:pic>
      <p:pic>
        <p:nvPicPr>
          <p:cNvPr id="331" name="Google Shape;331;p19"/>
          <p:cNvPicPr preferRelativeResize="0"/>
          <p:nvPr/>
        </p:nvPicPr>
        <p:blipFill>
          <a:blip r:embed="rId6">
            <a:alphaModFix/>
          </a:blip>
          <a:stretch>
            <a:fillRect/>
          </a:stretch>
        </p:blipFill>
        <p:spPr>
          <a:xfrm>
            <a:off x="6999230" y="4089978"/>
            <a:ext cx="416401" cy="364347"/>
          </a:xfrm>
          <a:prstGeom prst="rect">
            <a:avLst/>
          </a:prstGeom>
          <a:noFill/>
          <a:ln>
            <a:noFill/>
          </a:ln>
        </p:spPr>
      </p:pic>
      <p:pic>
        <p:nvPicPr>
          <p:cNvPr id="332" name="Google Shape;332;p19"/>
          <p:cNvPicPr preferRelativeResize="0"/>
          <p:nvPr/>
        </p:nvPicPr>
        <p:blipFill>
          <a:blip r:embed="rId4">
            <a:alphaModFix/>
          </a:blip>
          <a:stretch>
            <a:fillRect/>
          </a:stretch>
        </p:blipFill>
        <p:spPr>
          <a:xfrm>
            <a:off x="1756850" y="6470877"/>
            <a:ext cx="416394" cy="425050"/>
          </a:xfrm>
          <a:prstGeom prst="rect">
            <a:avLst/>
          </a:prstGeom>
          <a:noFill/>
          <a:ln>
            <a:noFill/>
          </a:ln>
        </p:spPr>
      </p:pic>
      <p:pic>
        <p:nvPicPr>
          <p:cNvPr id="333" name="Google Shape;333;p19"/>
          <p:cNvPicPr preferRelativeResize="0"/>
          <p:nvPr/>
        </p:nvPicPr>
        <p:blipFill>
          <a:blip r:embed="rId4">
            <a:alphaModFix/>
          </a:blip>
          <a:stretch>
            <a:fillRect/>
          </a:stretch>
        </p:blipFill>
        <p:spPr>
          <a:xfrm>
            <a:off x="2412709" y="6470877"/>
            <a:ext cx="416394" cy="425050"/>
          </a:xfrm>
          <a:prstGeom prst="rect">
            <a:avLst/>
          </a:prstGeom>
          <a:noFill/>
          <a:ln>
            <a:noFill/>
          </a:ln>
        </p:spPr>
      </p:pic>
      <p:pic>
        <p:nvPicPr>
          <p:cNvPr id="334" name="Google Shape;334;p19"/>
          <p:cNvPicPr preferRelativeResize="0"/>
          <p:nvPr/>
        </p:nvPicPr>
        <p:blipFill>
          <a:blip r:embed="rId4">
            <a:alphaModFix/>
          </a:blip>
          <a:stretch>
            <a:fillRect/>
          </a:stretch>
        </p:blipFill>
        <p:spPr>
          <a:xfrm>
            <a:off x="3067670" y="6470877"/>
            <a:ext cx="416394" cy="425050"/>
          </a:xfrm>
          <a:prstGeom prst="rect">
            <a:avLst/>
          </a:prstGeom>
          <a:noFill/>
          <a:ln>
            <a:noFill/>
          </a:ln>
        </p:spPr>
      </p:pic>
      <p:pic>
        <p:nvPicPr>
          <p:cNvPr id="335" name="Google Shape;335;p19"/>
          <p:cNvPicPr preferRelativeResize="0"/>
          <p:nvPr/>
        </p:nvPicPr>
        <p:blipFill>
          <a:blip r:embed="rId4">
            <a:alphaModFix/>
          </a:blip>
          <a:stretch>
            <a:fillRect/>
          </a:stretch>
        </p:blipFill>
        <p:spPr>
          <a:xfrm>
            <a:off x="3723529" y="6470877"/>
            <a:ext cx="416394" cy="425050"/>
          </a:xfrm>
          <a:prstGeom prst="rect">
            <a:avLst/>
          </a:prstGeom>
          <a:noFill/>
          <a:ln>
            <a:noFill/>
          </a:ln>
        </p:spPr>
      </p:pic>
      <p:pic>
        <p:nvPicPr>
          <p:cNvPr id="336" name="Google Shape;336;p19"/>
          <p:cNvPicPr preferRelativeResize="0"/>
          <p:nvPr/>
        </p:nvPicPr>
        <p:blipFill>
          <a:blip r:embed="rId4">
            <a:alphaModFix/>
          </a:blip>
          <a:stretch>
            <a:fillRect/>
          </a:stretch>
        </p:blipFill>
        <p:spPr>
          <a:xfrm>
            <a:off x="4378490" y="6470877"/>
            <a:ext cx="416394" cy="425050"/>
          </a:xfrm>
          <a:prstGeom prst="rect">
            <a:avLst/>
          </a:prstGeom>
          <a:noFill/>
          <a:ln>
            <a:noFill/>
          </a:ln>
        </p:spPr>
      </p:pic>
      <p:pic>
        <p:nvPicPr>
          <p:cNvPr id="337" name="Google Shape;337;p19"/>
          <p:cNvPicPr preferRelativeResize="0"/>
          <p:nvPr/>
        </p:nvPicPr>
        <p:blipFill>
          <a:blip r:embed="rId4">
            <a:alphaModFix/>
          </a:blip>
          <a:stretch>
            <a:fillRect/>
          </a:stretch>
        </p:blipFill>
        <p:spPr>
          <a:xfrm>
            <a:off x="5034349" y="6470877"/>
            <a:ext cx="416394" cy="425050"/>
          </a:xfrm>
          <a:prstGeom prst="rect">
            <a:avLst/>
          </a:prstGeom>
          <a:noFill/>
          <a:ln>
            <a:noFill/>
          </a:ln>
        </p:spPr>
      </p:pic>
      <p:pic>
        <p:nvPicPr>
          <p:cNvPr id="338" name="Google Shape;338;p19"/>
          <p:cNvPicPr preferRelativeResize="0"/>
          <p:nvPr/>
        </p:nvPicPr>
        <p:blipFill>
          <a:blip r:embed="rId7">
            <a:alphaModFix/>
          </a:blip>
          <a:stretch>
            <a:fillRect/>
          </a:stretch>
        </p:blipFill>
        <p:spPr>
          <a:xfrm>
            <a:off x="5689309" y="6470877"/>
            <a:ext cx="416394" cy="425050"/>
          </a:xfrm>
          <a:prstGeom prst="rect">
            <a:avLst/>
          </a:prstGeom>
          <a:noFill/>
          <a:ln>
            <a:noFill/>
          </a:ln>
        </p:spPr>
      </p:pic>
      <p:pic>
        <p:nvPicPr>
          <p:cNvPr id="339" name="Google Shape;339;p19"/>
          <p:cNvPicPr preferRelativeResize="0"/>
          <p:nvPr/>
        </p:nvPicPr>
        <p:blipFill>
          <a:blip r:embed="rId7">
            <a:alphaModFix/>
          </a:blip>
          <a:stretch>
            <a:fillRect/>
          </a:stretch>
        </p:blipFill>
        <p:spPr>
          <a:xfrm>
            <a:off x="6344270" y="6470877"/>
            <a:ext cx="416394" cy="425050"/>
          </a:xfrm>
          <a:prstGeom prst="rect">
            <a:avLst/>
          </a:prstGeom>
          <a:noFill/>
          <a:ln>
            <a:noFill/>
          </a:ln>
        </p:spPr>
      </p:pic>
      <p:pic>
        <p:nvPicPr>
          <p:cNvPr id="340" name="Google Shape;340;p19"/>
          <p:cNvPicPr preferRelativeResize="0"/>
          <p:nvPr/>
        </p:nvPicPr>
        <p:blipFill>
          <a:blip r:embed="rId7">
            <a:alphaModFix/>
          </a:blip>
          <a:stretch>
            <a:fillRect/>
          </a:stretch>
        </p:blipFill>
        <p:spPr>
          <a:xfrm>
            <a:off x="6999230" y="6470877"/>
            <a:ext cx="416394" cy="425050"/>
          </a:xfrm>
          <a:prstGeom prst="rect">
            <a:avLst/>
          </a:prstGeom>
          <a:noFill/>
          <a:ln>
            <a:noFill/>
          </a:ln>
        </p:spPr>
      </p:pic>
      <p:pic>
        <p:nvPicPr>
          <p:cNvPr id="341" name="Google Shape;341;p19"/>
          <p:cNvPicPr preferRelativeResize="0"/>
          <p:nvPr/>
        </p:nvPicPr>
        <p:blipFill>
          <a:blip r:embed="rId3">
            <a:alphaModFix/>
          </a:blip>
          <a:stretch>
            <a:fillRect/>
          </a:stretch>
        </p:blipFill>
        <p:spPr>
          <a:xfrm>
            <a:off x="1746239" y="8729751"/>
            <a:ext cx="416401" cy="416399"/>
          </a:xfrm>
          <a:prstGeom prst="rect">
            <a:avLst/>
          </a:prstGeom>
          <a:noFill/>
          <a:ln>
            <a:noFill/>
          </a:ln>
        </p:spPr>
      </p:pic>
      <p:pic>
        <p:nvPicPr>
          <p:cNvPr id="342" name="Google Shape;342;p19"/>
          <p:cNvPicPr preferRelativeResize="0"/>
          <p:nvPr/>
        </p:nvPicPr>
        <p:blipFill>
          <a:blip r:embed="rId3">
            <a:alphaModFix/>
          </a:blip>
          <a:stretch>
            <a:fillRect/>
          </a:stretch>
        </p:blipFill>
        <p:spPr>
          <a:xfrm>
            <a:off x="2431140" y="8729751"/>
            <a:ext cx="416401" cy="416399"/>
          </a:xfrm>
          <a:prstGeom prst="rect">
            <a:avLst/>
          </a:prstGeom>
          <a:noFill/>
          <a:ln>
            <a:noFill/>
          </a:ln>
        </p:spPr>
      </p:pic>
      <p:pic>
        <p:nvPicPr>
          <p:cNvPr id="343" name="Google Shape;343;p19"/>
          <p:cNvPicPr preferRelativeResize="0"/>
          <p:nvPr/>
        </p:nvPicPr>
        <p:blipFill>
          <a:blip r:embed="rId8">
            <a:alphaModFix/>
          </a:blip>
          <a:stretch>
            <a:fillRect/>
          </a:stretch>
        </p:blipFill>
        <p:spPr>
          <a:xfrm>
            <a:off x="3071580" y="8729751"/>
            <a:ext cx="416401" cy="416399"/>
          </a:xfrm>
          <a:prstGeom prst="rect">
            <a:avLst/>
          </a:prstGeom>
          <a:noFill/>
          <a:ln>
            <a:noFill/>
          </a:ln>
        </p:spPr>
      </p:pic>
      <p:pic>
        <p:nvPicPr>
          <p:cNvPr id="344" name="Google Shape;344;p19"/>
          <p:cNvPicPr preferRelativeResize="0"/>
          <p:nvPr/>
        </p:nvPicPr>
        <p:blipFill>
          <a:blip r:embed="rId8">
            <a:alphaModFix/>
          </a:blip>
          <a:stretch>
            <a:fillRect/>
          </a:stretch>
        </p:blipFill>
        <p:spPr>
          <a:xfrm>
            <a:off x="3727439" y="8729751"/>
            <a:ext cx="416401" cy="416399"/>
          </a:xfrm>
          <a:prstGeom prst="rect">
            <a:avLst/>
          </a:prstGeom>
          <a:noFill/>
          <a:ln>
            <a:noFill/>
          </a:ln>
        </p:spPr>
      </p:pic>
      <p:pic>
        <p:nvPicPr>
          <p:cNvPr id="345" name="Google Shape;345;p19"/>
          <p:cNvPicPr preferRelativeResize="0"/>
          <p:nvPr/>
        </p:nvPicPr>
        <p:blipFill>
          <a:blip r:embed="rId8">
            <a:alphaModFix/>
          </a:blip>
          <a:stretch>
            <a:fillRect/>
          </a:stretch>
        </p:blipFill>
        <p:spPr>
          <a:xfrm>
            <a:off x="4367879" y="8729751"/>
            <a:ext cx="416401" cy="416399"/>
          </a:xfrm>
          <a:prstGeom prst="rect">
            <a:avLst/>
          </a:prstGeom>
          <a:noFill/>
          <a:ln>
            <a:noFill/>
          </a:ln>
        </p:spPr>
      </p:pic>
      <p:pic>
        <p:nvPicPr>
          <p:cNvPr id="346" name="Google Shape;346;p19"/>
          <p:cNvPicPr preferRelativeResize="0"/>
          <p:nvPr/>
        </p:nvPicPr>
        <p:blipFill>
          <a:blip r:embed="rId8">
            <a:alphaModFix/>
          </a:blip>
          <a:stretch>
            <a:fillRect/>
          </a:stretch>
        </p:blipFill>
        <p:spPr>
          <a:xfrm>
            <a:off x="5052780" y="8729751"/>
            <a:ext cx="416401" cy="416399"/>
          </a:xfrm>
          <a:prstGeom prst="rect">
            <a:avLst/>
          </a:prstGeom>
          <a:noFill/>
          <a:ln>
            <a:noFill/>
          </a:ln>
        </p:spPr>
      </p:pic>
      <p:pic>
        <p:nvPicPr>
          <p:cNvPr id="347" name="Google Shape;347;p19"/>
          <p:cNvPicPr preferRelativeResize="0"/>
          <p:nvPr/>
        </p:nvPicPr>
        <p:blipFill>
          <a:blip r:embed="rId8">
            <a:alphaModFix/>
          </a:blip>
          <a:stretch>
            <a:fillRect/>
          </a:stretch>
        </p:blipFill>
        <p:spPr>
          <a:xfrm>
            <a:off x="5693219" y="8729751"/>
            <a:ext cx="416401" cy="416399"/>
          </a:xfrm>
          <a:prstGeom prst="rect">
            <a:avLst/>
          </a:prstGeom>
          <a:noFill/>
          <a:ln>
            <a:noFill/>
          </a:ln>
        </p:spPr>
      </p:pic>
      <p:pic>
        <p:nvPicPr>
          <p:cNvPr id="348" name="Google Shape;348;p19"/>
          <p:cNvPicPr preferRelativeResize="0"/>
          <p:nvPr/>
        </p:nvPicPr>
        <p:blipFill>
          <a:blip r:embed="rId8">
            <a:alphaModFix/>
          </a:blip>
          <a:stretch>
            <a:fillRect/>
          </a:stretch>
        </p:blipFill>
        <p:spPr>
          <a:xfrm>
            <a:off x="6363599" y="8729751"/>
            <a:ext cx="416401" cy="416399"/>
          </a:xfrm>
          <a:prstGeom prst="rect">
            <a:avLst/>
          </a:prstGeom>
          <a:noFill/>
          <a:ln>
            <a:noFill/>
          </a:ln>
        </p:spPr>
      </p:pic>
      <p:pic>
        <p:nvPicPr>
          <p:cNvPr id="349" name="Google Shape;349;p19"/>
          <p:cNvPicPr preferRelativeResize="0"/>
          <p:nvPr/>
        </p:nvPicPr>
        <p:blipFill>
          <a:blip r:embed="rId8">
            <a:alphaModFix/>
          </a:blip>
          <a:stretch>
            <a:fillRect/>
          </a:stretch>
        </p:blipFill>
        <p:spPr>
          <a:xfrm>
            <a:off x="7004039" y="8729751"/>
            <a:ext cx="416401" cy="41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0"/>
          <p:cNvPicPr preferRelativeResize="0"/>
          <p:nvPr/>
        </p:nvPicPr>
        <p:blipFill rotWithShape="1">
          <a:blip r:embed="rId3">
            <a:alphaModFix/>
          </a:blip>
          <a:srcRect l="10960" r="14402" b="20724"/>
          <a:stretch/>
        </p:blipFill>
        <p:spPr>
          <a:xfrm rot="5400000">
            <a:off x="-1503614" y="1503613"/>
            <a:ext cx="10287002" cy="7279775"/>
          </a:xfrm>
          <a:prstGeom prst="rect">
            <a:avLst/>
          </a:prstGeom>
          <a:noFill/>
          <a:ln>
            <a:noFill/>
          </a:ln>
        </p:spPr>
      </p:pic>
      <p:sp>
        <p:nvSpPr>
          <p:cNvPr id="367" name="Google Shape;367;p20"/>
          <p:cNvSpPr txBox="1"/>
          <p:nvPr/>
        </p:nvSpPr>
        <p:spPr>
          <a:xfrm>
            <a:off x="8598030" y="1290241"/>
            <a:ext cx="7564200" cy="892552"/>
          </a:xfrm>
          <a:prstGeom prst="rect">
            <a:avLst/>
          </a:prstGeom>
          <a:noFill/>
          <a:ln>
            <a:noFill/>
          </a:ln>
        </p:spPr>
        <p:txBody>
          <a:bodyPr spcFirstLastPara="1" wrap="square" lIns="0" tIns="0" rIns="0" bIns="0" anchor="t" anchorCtr="0">
            <a:spAutoFit/>
          </a:bodyPr>
          <a:lstStyle/>
          <a:p>
            <a:pPr marL="0" marR="0" lvl="0" indent="0" algn="l" rtl="0">
              <a:lnSpc>
                <a:spcPct val="116000"/>
              </a:lnSpc>
              <a:spcBef>
                <a:spcPts val="0"/>
              </a:spcBef>
              <a:spcAft>
                <a:spcPts val="0"/>
              </a:spcAft>
              <a:buNone/>
            </a:pPr>
            <a:r>
              <a:rPr lang="en-US" sz="5000" b="1" dirty="0">
                <a:solidFill>
                  <a:srgbClr val="12222B"/>
                </a:solidFill>
                <a:latin typeface="Quicksand Medium" pitchFamily="2" charset="0"/>
                <a:ea typeface="Open Sans"/>
                <a:cs typeface="Open Sans"/>
                <a:sym typeface="Open Sans"/>
              </a:rPr>
              <a:t>LEDELSENS BERETNING</a:t>
            </a:r>
            <a:endParaRPr dirty="0">
              <a:latin typeface="Quicksand Medium" pitchFamily="2" charset="0"/>
            </a:endParaRPr>
          </a:p>
        </p:txBody>
      </p:sp>
      <p:sp>
        <p:nvSpPr>
          <p:cNvPr id="368" name="Google Shape;368;p20"/>
          <p:cNvSpPr txBox="1"/>
          <p:nvPr/>
        </p:nvSpPr>
        <p:spPr>
          <a:xfrm>
            <a:off x="8598029" y="2394828"/>
            <a:ext cx="8567023" cy="68941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dirty="0">
                <a:latin typeface="Quicksand Medium" pitchFamily="2" charset="0"/>
              </a:rPr>
              <a:t>Her </a:t>
            </a:r>
            <a:r>
              <a:rPr lang="en-US" sz="2000" dirty="0" err="1">
                <a:latin typeface="Quicksand Medium" pitchFamily="2" charset="0"/>
              </a:rPr>
              <a:t>skal</a:t>
            </a:r>
            <a:r>
              <a:rPr lang="en-US" sz="2000" dirty="0">
                <a:latin typeface="Quicksand Medium" pitchFamily="2" charset="0"/>
              </a:rPr>
              <a:t> I med </a:t>
            </a:r>
            <a:r>
              <a:rPr lang="en-US" sz="2000" dirty="0" err="1">
                <a:latin typeface="Quicksand Medium" pitchFamily="2" charset="0"/>
              </a:rPr>
              <a:t>gruppens</a:t>
            </a:r>
            <a:r>
              <a:rPr lang="en-US" sz="2000" dirty="0">
                <a:latin typeface="Quicksand Medium" pitchFamily="2" charset="0"/>
              </a:rPr>
              <a:t> </a:t>
            </a:r>
            <a:r>
              <a:rPr lang="en-US" sz="2000" dirty="0" err="1">
                <a:latin typeface="Quicksand Medium" pitchFamily="2" charset="0"/>
              </a:rPr>
              <a:t>egne</a:t>
            </a:r>
            <a:r>
              <a:rPr lang="en-US" sz="2000" dirty="0">
                <a:latin typeface="Quicksand Medium" pitchFamily="2" charset="0"/>
              </a:rPr>
              <a:t> </a:t>
            </a:r>
            <a:r>
              <a:rPr lang="en-US" sz="2000" dirty="0" err="1">
                <a:latin typeface="Quicksand Medium" pitchFamily="2" charset="0"/>
              </a:rPr>
              <a:t>ord</a:t>
            </a:r>
            <a:r>
              <a:rPr lang="en-US" sz="2000" dirty="0">
                <a:latin typeface="Quicksand Medium" pitchFamily="2" charset="0"/>
              </a:rPr>
              <a:t> </a:t>
            </a:r>
            <a:r>
              <a:rPr lang="en-US" sz="2000" dirty="0" err="1">
                <a:latin typeface="Quicksand Medium" pitchFamily="2" charset="0"/>
              </a:rPr>
              <a:t>beskrive</a:t>
            </a:r>
            <a:r>
              <a:rPr lang="en-US" sz="2000" dirty="0">
                <a:latin typeface="Quicksand Medium" pitchFamily="2" charset="0"/>
              </a:rPr>
              <a:t>, </a:t>
            </a:r>
            <a:r>
              <a:rPr lang="en-US" sz="2000" dirty="0" err="1">
                <a:latin typeface="Quicksand Medium" pitchFamily="2" charset="0"/>
              </a:rPr>
              <a:t>hvordan</a:t>
            </a:r>
            <a:r>
              <a:rPr lang="en-US" sz="2000" dirty="0">
                <a:latin typeface="Quicksand Medium" pitchFamily="2" charset="0"/>
              </a:rPr>
              <a:t> </a:t>
            </a:r>
            <a:r>
              <a:rPr lang="en-US" sz="2000" dirty="0" err="1">
                <a:latin typeface="Quicksand Medium" pitchFamily="2" charset="0"/>
              </a:rPr>
              <a:t>forløbet</a:t>
            </a:r>
            <a:r>
              <a:rPr lang="en-US" sz="2000" dirty="0">
                <a:latin typeface="Quicksand Medium" pitchFamily="2" charset="0"/>
              </a:rPr>
              <a:t> er </a:t>
            </a:r>
            <a:r>
              <a:rPr lang="en-US" sz="2000" dirty="0" err="1">
                <a:latin typeface="Quicksand Medium" pitchFamily="2" charset="0"/>
              </a:rPr>
              <a:t>gået</a:t>
            </a:r>
            <a:r>
              <a:rPr lang="en-US" sz="2000" dirty="0">
                <a:latin typeface="Quicksand Medium" pitchFamily="2" charset="0"/>
              </a:rPr>
              <a:t> og </a:t>
            </a:r>
            <a:r>
              <a:rPr lang="en-US" sz="2000" dirty="0" err="1">
                <a:latin typeface="Quicksand Medium" pitchFamily="2" charset="0"/>
              </a:rPr>
              <a:t>hvad</a:t>
            </a:r>
            <a:r>
              <a:rPr lang="en-US" sz="2000" dirty="0">
                <a:latin typeface="Quicksand Medium" pitchFamily="2" charset="0"/>
              </a:rPr>
              <a:t> I er </a:t>
            </a:r>
            <a:r>
              <a:rPr lang="en-US" sz="2000" dirty="0" err="1">
                <a:latin typeface="Quicksand Medium" pitchFamily="2" charset="0"/>
              </a:rPr>
              <a:t>blevet</a:t>
            </a:r>
            <a:r>
              <a:rPr lang="en-US" sz="2000" dirty="0">
                <a:latin typeface="Quicksand Medium" pitchFamily="2" charset="0"/>
              </a:rPr>
              <a:t> </a:t>
            </a:r>
            <a:r>
              <a:rPr lang="en-US" sz="2000" dirty="0" err="1">
                <a:latin typeface="Quicksand Medium" pitchFamily="2" charset="0"/>
              </a:rPr>
              <a:t>klogere</a:t>
            </a:r>
            <a:r>
              <a:rPr lang="en-US" sz="2000" dirty="0">
                <a:latin typeface="Quicksand Medium" pitchFamily="2" charset="0"/>
              </a:rPr>
              <a:t> </a:t>
            </a:r>
            <a:r>
              <a:rPr lang="en-US" sz="2000" dirty="0" err="1">
                <a:latin typeface="Quicksand Medium" pitchFamily="2" charset="0"/>
              </a:rPr>
              <a:t>på</a:t>
            </a:r>
            <a:r>
              <a:rPr lang="en-US" sz="2000" dirty="0">
                <a:latin typeface="Quicksand Medium" pitchFamily="2" charset="0"/>
              </a:rPr>
              <a:t> (</a:t>
            </a:r>
            <a:r>
              <a:rPr lang="en-US" sz="2000" dirty="0" err="1">
                <a:latin typeface="Quicksand Medium" pitchFamily="2" charset="0"/>
              </a:rPr>
              <a:t>erstat</a:t>
            </a:r>
            <a:r>
              <a:rPr lang="en-US" sz="2000" dirty="0">
                <a:latin typeface="Quicksand Medium" pitchFamily="2" charset="0"/>
              </a:rPr>
              <a:t> </a:t>
            </a:r>
            <a:r>
              <a:rPr lang="en-US" sz="2000" dirty="0" err="1">
                <a:latin typeface="Quicksand Medium" pitchFamily="2" charset="0"/>
              </a:rPr>
              <a:t>vrøvleteksten</a:t>
            </a:r>
            <a:r>
              <a:rPr lang="en-US" sz="2000" dirty="0">
                <a:latin typeface="Quicksand Medium" pitchFamily="2" charset="0"/>
              </a:rPr>
              <a:t> med </a:t>
            </a:r>
            <a:r>
              <a:rPr lang="en-US" sz="2000" dirty="0" err="1">
                <a:latin typeface="Quicksand Medium" pitchFamily="2" charset="0"/>
              </a:rPr>
              <a:t>jeres</a:t>
            </a:r>
            <a:r>
              <a:rPr lang="en-US" sz="2000" dirty="0">
                <a:latin typeface="Quicksand Medium" pitchFamily="2" charset="0"/>
              </a:rPr>
              <a:t> </a:t>
            </a:r>
            <a:r>
              <a:rPr lang="en-US" sz="2000" dirty="0" err="1">
                <a:latin typeface="Quicksand Medium" pitchFamily="2" charset="0"/>
              </a:rPr>
              <a:t>evaluering</a:t>
            </a:r>
            <a:r>
              <a:rPr lang="en-US" sz="2000" dirty="0">
                <a:latin typeface="Quicksand Medium" pitchFamily="2" charset="0"/>
              </a:rPr>
              <a:t>) …</a:t>
            </a:r>
            <a:r>
              <a:rPr lang="en-US" sz="2000" dirty="0">
                <a:solidFill>
                  <a:srgbClr val="999999"/>
                </a:solidFill>
                <a:latin typeface="Quicksand Medium" pitchFamily="2" charset="0"/>
              </a:rPr>
              <a:t>Lorem Khaled Ipsum is a major key to success. In life there will be road blocks but we will over come it. Lion! I’m giving you cloth talk, cloth. Special cloth alert, cut from a special cloth. Congratulations, you played yourself. Congratulations, you played yourself. They will try to close the door on you, just open it. Hammock talk come soon. Learning is cool, but knowing is better, and I know the key to success. You see that bamboo behind me though, you see that bamboo? </a:t>
            </a:r>
            <a:r>
              <a:rPr lang="en-US" sz="2000" dirty="0" err="1">
                <a:solidFill>
                  <a:srgbClr val="999999"/>
                </a:solidFill>
                <a:latin typeface="Quicksand Medium" pitchFamily="2" charset="0"/>
              </a:rPr>
              <a:t>Ain’t</a:t>
            </a:r>
            <a:r>
              <a:rPr lang="en-US" sz="2000" dirty="0">
                <a:solidFill>
                  <a:srgbClr val="999999"/>
                </a:solidFill>
                <a:latin typeface="Quicksand Medium" pitchFamily="2" charset="0"/>
              </a:rPr>
              <a:t> </a:t>
            </a:r>
            <a:r>
              <a:rPr lang="en-US" sz="2000" dirty="0" err="1">
                <a:solidFill>
                  <a:srgbClr val="999999"/>
                </a:solidFill>
                <a:latin typeface="Quicksand Medium" pitchFamily="2" charset="0"/>
              </a:rPr>
              <a:t>nothin</a:t>
            </a:r>
            <a:r>
              <a:rPr lang="en-US" sz="2000" dirty="0">
                <a:solidFill>
                  <a:srgbClr val="999999"/>
                </a:solidFill>
                <a:latin typeface="Quicksand Medium" pitchFamily="2" charset="0"/>
              </a:rPr>
              <a:t>’ like bamboo. Bless up. I’m up to something. Life is what you make it, so let’s make it. </a:t>
            </a:r>
            <a:r>
              <a:rPr lang="en-US" sz="2000" dirty="0" err="1">
                <a:solidFill>
                  <a:srgbClr val="999999"/>
                </a:solidFill>
                <a:latin typeface="Quicksand Medium" pitchFamily="2" charset="0"/>
              </a:rPr>
              <a:t>Eliptical</a:t>
            </a:r>
            <a:r>
              <a:rPr lang="en-US" sz="2000" dirty="0">
                <a:solidFill>
                  <a:srgbClr val="999999"/>
                </a:solidFill>
                <a:latin typeface="Quicksand Medium" pitchFamily="2" charset="0"/>
              </a:rPr>
              <a:t> talk. To be successful you’ve got to work hard, to make history, simple, you’ve got to make it. Watch your back, but more importantly when you get out the shower, dry your back, it’s a cold world out there. Of course they don’t want us to eat our breakfast, so we are going to enjoy our breakfast. Congratulations, you played yourself.</a:t>
            </a:r>
            <a:endParaRPr sz="2000" dirty="0">
              <a:solidFill>
                <a:srgbClr val="999999"/>
              </a:solidFill>
              <a:latin typeface="Quicksand Medium"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995</Words>
  <Application>Microsoft Office PowerPoint</Application>
  <PresentationFormat>Brugerdefineret</PresentationFormat>
  <Paragraphs>126</Paragraphs>
  <Slides>8</Slides>
  <Notes>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Quicksand Medium</vt:lpstr>
      <vt:lpstr>Arial</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Aslak Gottlieb</dc:creator>
  <cp:lastModifiedBy>Michael Rasmussen</cp:lastModifiedBy>
  <cp:revision>4</cp:revision>
  <dcterms:modified xsi:type="dcterms:W3CDTF">2023-07-07T08:44:58Z</dcterms:modified>
</cp:coreProperties>
</file>