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8BB"/>
    <a:srgbClr val="6CA6A7"/>
    <a:srgbClr val="51A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7110f06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7110f06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7110f06a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7110f06a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7110f06a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7110f06a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7110f06a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7110f06a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7110f06a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7110f06a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110f06a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7110f06a2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E3AF103D-649D-D720-AEC0-100A7614E4A4}"/>
              </a:ext>
            </a:extLst>
          </p:cNvPr>
          <p:cNvSpPr/>
          <p:nvPr/>
        </p:nvSpPr>
        <p:spPr>
          <a:xfrm>
            <a:off x="0" y="4717"/>
            <a:ext cx="9144000" cy="5143500"/>
          </a:xfrm>
          <a:prstGeom prst="rect">
            <a:avLst/>
          </a:prstGeom>
          <a:solidFill>
            <a:srgbClr val="323343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6057008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3600" dirty="0">
                <a:solidFill>
                  <a:schemeClr val="bg1"/>
                </a:solidFill>
                <a:latin typeface="Quicksand Medium" pitchFamily="2" charset="0"/>
              </a:rPr>
              <a:t>Økonomisk grundforløb med aktiehandel og investering</a:t>
            </a:r>
            <a:endParaRPr sz="3600" dirty="0">
              <a:solidFill>
                <a:schemeClr val="bg1"/>
              </a:solidFill>
              <a:latin typeface="Quicksand Medium" pitchFamily="2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8" y="2415451"/>
            <a:ext cx="3859240" cy="1485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solidFill>
                  <a:schemeClr val="bg1"/>
                </a:solidFill>
                <a:latin typeface="Quicksand Medium" pitchFamily="2" charset="0"/>
              </a:rPr>
              <a:t>Case-arbejde og forståelse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i="1" dirty="0">
                <a:solidFill>
                  <a:schemeClr val="bg1"/>
                </a:solidFill>
                <a:latin typeface="Quicksand Medium" pitchFamily="2" charset="0"/>
              </a:rPr>
              <a:t>Modul 2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1D4DFAC-91AF-DB88-3F26-9306B000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08" b="14069"/>
          <a:stretch/>
        </p:blipFill>
        <p:spPr>
          <a:xfrm>
            <a:off x="3607372" y="1506553"/>
            <a:ext cx="5543662" cy="36392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498BBD5-5CC8-447C-17C9-0D138868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255" y="4588749"/>
            <a:ext cx="15621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Velkommen tilbage til ØG, aktiehandel og investering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69900" cy="38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Blip>
                <a:blip r:embed="rId3"/>
              </a:buBlip>
            </a:pPr>
            <a:r>
              <a:rPr lang="da" sz="1600" dirty="0">
                <a:latin typeface="Quicksand Medium" pitchFamily="2" charset="0"/>
              </a:rPr>
              <a:t>Hvad har vi lært indtil videre?</a:t>
            </a:r>
            <a:endParaRPr sz="16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Grundlæggende økonomi og budgettering.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Udbud og efterspørgsel samt økonomiske kredsløb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Indkomst, udgifter, og opsparing.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Privatøkonomi og dens betydning.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Blip>
                <a:blip r:embed="rId3"/>
              </a:buBlip>
            </a:pPr>
            <a:r>
              <a:rPr lang="da" sz="1600" dirty="0">
                <a:latin typeface="Quicksand Medium" pitchFamily="2" charset="0"/>
              </a:rPr>
              <a:t>Introduktion til dagens aktiviteter:</a:t>
            </a:r>
            <a:endParaRPr sz="16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Diskussion om Anders og Andersines økonomiske scenarier - 1a og 1b.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Overvejelser om investeringer i aktier.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Indflydelsen af privatøkonomi på investeringsmuligheder.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Refleksioner (Speedwriting-øvelse)</a:t>
            </a:r>
            <a:endParaRPr sz="1200" dirty="0">
              <a:latin typeface="Quicksand Medium" pitchFamily="2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a" sz="1200" dirty="0">
                <a:latin typeface="Quicksand Medium" pitchFamily="2" charset="0"/>
              </a:rPr>
              <a:t>Case-opgaverne 2a og 2b ”Aktieportefølje”</a:t>
            </a:r>
            <a:endParaRPr sz="1200" dirty="0">
              <a:latin typeface="Quicksand Medium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A5928EF-B59A-E0EE-D283-0A7663D95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22" y="225084"/>
            <a:ext cx="3636454" cy="5143500"/>
          </a:xfrm>
          <a:prstGeom prst="rect">
            <a:avLst/>
          </a:prstGeom>
        </p:spPr>
      </p:pic>
      <p:sp>
        <p:nvSpPr>
          <p:cNvPr id="2" name="Tekstfelt 2">
            <a:extLst>
              <a:ext uri="{FF2B5EF4-FFF2-40B4-BE49-F238E27FC236}">
                <a16:creationId xmlns:a16="http://schemas.microsoft.com/office/drawing/2014/main" id="{4359DC64-E800-CC39-5EC4-7DB311670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9144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C076A9B7-A3C4-A749-538C-6CC4DB87BB72}"/>
              </a:ext>
            </a:extLst>
          </p:cNvPr>
          <p:cNvSpPr/>
          <p:nvPr/>
        </p:nvSpPr>
        <p:spPr>
          <a:xfrm>
            <a:off x="5254282" y="0"/>
            <a:ext cx="3889717" cy="5143500"/>
          </a:xfrm>
          <a:prstGeom prst="rect">
            <a:avLst/>
          </a:prstGeom>
          <a:solidFill>
            <a:srgbClr val="51A4AD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19942"/>
            <a:ext cx="49425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Lad os diskutere vores case studier: 1a og 1b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46517"/>
            <a:ext cx="4820669" cy="3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latin typeface="Quicksand Medium" pitchFamily="2" charset="0"/>
              </a:rPr>
              <a:t>Privatbudget for Andersine/Anders</a:t>
            </a:r>
            <a:endParaRPr b="1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2300" b="1" dirty="0">
                <a:solidFill>
                  <a:srgbClr val="00D8BB"/>
                </a:solidFill>
                <a:latin typeface="Quicksand Medium" pitchFamily="2" charset="0"/>
              </a:rPr>
              <a:t>a. </a:t>
            </a:r>
            <a:r>
              <a:rPr lang="da" dirty="0">
                <a:latin typeface="Quicksand Medium" pitchFamily="2" charset="0"/>
              </a:rPr>
              <a:t>Udarbejd et budgetskemaet for alle 12 måneder inklusiv faste udgifter og variabelt forbrug for Andersine/Anders.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2300" b="1" dirty="0">
                <a:solidFill>
                  <a:srgbClr val="00D8BB"/>
                </a:solidFill>
                <a:latin typeface="Quicksand Medium" pitchFamily="2" charset="0"/>
              </a:rPr>
              <a:t>b. </a:t>
            </a:r>
            <a:r>
              <a:rPr lang="da" dirty="0">
                <a:latin typeface="Quicksand Medium" pitchFamily="2" charset="0"/>
              </a:rPr>
              <a:t>Beregn Andersines faste udgifter i alt pr. år.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2300" b="1" dirty="0">
                <a:solidFill>
                  <a:srgbClr val="00D8BB"/>
                </a:solidFill>
                <a:latin typeface="Quicksand Medium" pitchFamily="2" charset="0"/>
              </a:rPr>
              <a:t>c. </a:t>
            </a:r>
            <a:r>
              <a:rPr lang="da" dirty="0">
                <a:latin typeface="Quicksand Medium" pitchFamily="2" charset="0"/>
              </a:rPr>
              <a:t>Beregn, hvor store faste udgifter Andersine/Anders har i gennemsnit pr måned.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 sz="2300" b="1" dirty="0">
                <a:solidFill>
                  <a:srgbClr val="00D8BB"/>
                </a:solidFill>
                <a:latin typeface="Quicksand Medium" pitchFamily="2" charset="0"/>
              </a:rPr>
              <a:t>d. </a:t>
            </a:r>
            <a:r>
              <a:rPr lang="da" dirty="0">
                <a:latin typeface="Quicksand Medium" pitchFamily="2" charset="0"/>
              </a:rPr>
              <a:t>Vurder om Andersines/Anders’ budget/økonomi er god eller ikke så god og kom eventuelt med forslag til forbedringer af hendes økonomiske situation, hvis gruppen finder det nødvendigt.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da" sz="2300" b="1" dirty="0">
                <a:solidFill>
                  <a:srgbClr val="00D8BB"/>
                </a:solidFill>
                <a:latin typeface="Quicksand Medium" pitchFamily="2" charset="0"/>
              </a:rPr>
              <a:t>e. </a:t>
            </a:r>
            <a:r>
              <a:rPr lang="da" dirty="0">
                <a:latin typeface="Quicksand Medium" pitchFamily="2" charset="0"/>
              </a:rPr>
              <a:t>Diskuter om Andersine/Anders kan have gavn af investeringer i aktier, og i så fald hvordan.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" i="1" dirty="0">
                <a:latin typeface="Quicksand Medium" pitchFamily="2" charset="0"/>
              </a:rPr>
              <a:t>HUSK: Formålet er at anvende og integrere det, vi har lært.</a:t>
            </a:r>
            <a:endParaRPr i="1" dirty="0">
              <a:latin typeface="Quicksand Medium" pitchFamily="2" charset="0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283" y="2044699"/>
            <a:ext cx="3767803" cy="3098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EDE6A5E-F720-650E-761E-6619264A0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9144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C67DF894-BC02-DBB8-8ACF-C7FD592E5054}"/>
              </a:ext>
            </a:extLst>
          </p:cNvPr>
          <p:cNvSpPr/>
          <p:nvPr/>
        </p:nvSpPr>
        <p:spPr>
          <a:xfrm>
            <a:off x="5254282" y="0"/>
            <a:ext cx="3889717" cy="5143500"/>
          </a:xfrm>
          <a:prstGeom prst="rect">
            <a:avLst/>
          </a:prstGeom>
          <a:solidFill>
            <a:srgbClr val="6CA6A7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447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Lad os diskutere vores case studier: 1a og 1b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433829"/>
            <a:ext cx="3760897" cy="34089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100" dirty="0">
                <a:latin typeface="Quicksand Medium" pitchFamily="2" charset="0"/>
              </a:rPr>
              <a:t>Udover at tale om svarene på de stillede spørgsmål i opgaven - så lad os også reflektere over følgende:</a:t>
            </a:r>
            <a:endParaRPr sz="1100" dirty="0">
              <a:latin typeface="Quicksand Medium" pitchFamily="2" charset="0"/>
            </a:endParaRP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100" dirty="0">
                <a:latin typeface="Quicksand Medium" pitchFamily="2" charset="0"/>
              </a:rPr>
              <a:t>Hvad er forskellen på Anders og Andersines økonomiske situation og hvad skyldes det?</a:t>
            </a:r>
            <a:endParaRPr sz="11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100" dirty="0">
                <a:latin typeface="Quicksand Medium" pitchFamily="2" charset="0"/>
              </a:rPr>
              <a:t>Hvordan står de begge stillet nu, da begge gerne vil starte med investering i aktier? </a:t>
            </a:r>
            <a:endParaRPr sz="11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" sz="1100" i="1" dirty="0">
                <a:latin typeface="Quicksand Medium" pitchFamily="2" charset="0"/>
              </a:rPr>
              <a:t>HUSK: Formålet er at anvende og integrere det, vi har lært.</a:t>
            </a:r>
            <a:endParaRPr sz="1100" i="1" dirty="0">
              <a:latin typeface="Quicksand Medium" pitchFamily="2" charset="0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l="4216" r="4869"/>
          <a:stretch/>
        </p:blipFill>
        <p:spPr>
          <a:xfrm>
            <a:off x="5254282" y="1153551"/>
            <a:ext cx="3889718" cy="39899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714CAF3F-7C45-D0C4-EBD7-F5041063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5254281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Tid til refleksion - Speed-writing øvelse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2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sz="1200" dirty="0">
                <a:latin typeface="Quicksand Medium" pitchFamily="2" charset="0"/>
              </a:rPr>
              <a:t>Skriv hvad der falder dig ind som har relevans for emnet og opgaven vi har talt om i dag.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Hvad tænker du på? 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Hvad har vi talt om?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Beskriv din forståelse af emnet:</a:t>
            </a:r>
            <a:br>
              <a:rPr lang="da" sz="1200" dirty="0">
                <a:latin typeface="Quicksand Medium" pitchFamily="2" charset="0"/>
              </a:rPr>
            </a:br>
            <a:r>
              <a:rPr lang="da" sz="1200" dirty="0">
                <a:latin typeface="Quicksand Medium" pitchFamily="2" charset="0"/>
              </a:rPr>
              <a:t>“</a:t>
            </a:r>
            <a:r>
              <a:rPr lang="da" sz="1200" i="1" dirty="0">
                <a:latin typeface="Quicksand Medium" pitchFamily="2" charset="0"/>
              </a:rPr>
              <a:t>Økonomisk grundforløb med  aktiehandel &amp; investering”</a:t>
            </a:r>
            <a:endParaRPr sz="1200" i="1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" sz="1200" dirty="0">
                <a:latin typeface="Quicksand Medium" pitchFamily="2" charset="0"/>
              </a:rPr>
              <a:t>Tid: 8 minutter</a:t>
            </a:r>
            <a:endParaRPr sz="1200" dirty="0">
              <a:latin typeface="Quicksand Medium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509507-A98D-976D-A80E-06AE3ED301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04" r="50293" b="55798"/>
          <a:stretch/>
        </p:blipFill>
        <p:spPr>
          <a:xfrm>
            <a:off x="6391556" y="717927"/>
            <a:ext cx="2440744" cy="159262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1D03B43-AA7A-DFDE-5770-77B37F496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00" t="44631" r="48097" b="11167"/>
          <a:stretch/>
        </p:blipFill>
        <p:spPr>
          <a:xfrm>
            <a:off x="4832400" y="2055630"/>
            <a:ext cx="2440744" cy="159262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D7F2251-4217-155A-6C01-98E3F9A6D8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085" t="44202" r="6812" b="11596"/>
          <a:stretch/>
        </p:blipFill>
        <p:spPr>
          <a:xfrm>
            <a:off x="6567269" y="3329460"/>
            <a:ext cx="2440744" cy="1592629"/>
          </a:xfrm>
          <a:prstGeom prst="rect">
            <a:avLst/>
          </a:prstGeom>
        </p:spPr>
      </p:pic>
      <p:sp>
        <p:nvSpPr>
          <p:cNvPr id="2" name="Tekstfelt 2">
            <a:extLst>
              <a:ext uri="{FF2B5EF4-FFF2-40B4-BE49-F238E27FC236}">
                <a16:creationId xmlns:a16="http://schemas.microsoft.com/office/drawing/2014/main" id="{3A18D71C-7131-A384-39C1-DB9D8DC0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9144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3">
            <a:extLst>
              <a:ext uri="{FF2B5EF4-FFF2-40B4-BE49-F238E27FC236}">
                <a16:creationId xmlns:a16="http://schemas.microsoft.com/office/drawing/2014/main" id="{A017B0F4-B8FA-E34B-E954-63531CD19AA8}"/>
              </a:ext>
            </a:extLst>
          </p:cNvPr>
          <p:cNvSpPr/>
          <p:nvPr/>
        </p:nvSpPr>
        <p:spPr>
          <a:xfrm>
            <a:off x="4678680" y="0"/>
            <a:ext cx="4465320" cy="5143500"/>
          </a:xfrm>
          <a:prstGeom prst="rect">
            <a:avLst/>
          </a:prstGeom>
          <a:solidFill>
            <a:srgbClr val="00D8BB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0257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Opgaveløsning i grupper - Aktieportefølje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421400"/>
            <a:ext cx="3999900" cy="3143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200" dirty="0">
                <a:latin typeface="Quicksand Medium" pitchFamily="2" charset="0"/>
              </a:rPr>
              <a:t>Tid til gruppearbejde: </a:t>
            </a: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Case-opgaverne 2a &amp; 2b i samme grupper som opgave 1 i 30 minutter.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Arbejd sammen om at løse case-opgaverne 2a&amp;2b, fokuser på at opbygge en Aktieportefølje.</a:t>
            </a:r>
            <a:endParaRPr sz="12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" sz="1200" i="1" dirty="0">
                <a:latin typeface="Quicksand Medium" pitchFamily="2" charset="0"/>
              </a:rPr>
              <a:t>Hvis vi ikke bliver færdige i dag, kan/skal dette arbejde fortsætte som lektie. </a:t>
            </a:r>
            <a:br>
              <a:rPr lang="da" sz="1200" i="1" dirty="0">
                <a:latin typeface="Quicksand Medium" pitchFamily="2" charset="0"/>
              </a:rPr>
            </a:br>
            <a:r>
              <a:rPr lang="da" sz="1200" i="1" dirty="0">
                <a:latin typeface="Quicksand Medium" pitchFamily="2" charset="0"/>
              </a:rPr>
              <a:t>Vi vil tale om det næste gang vi ses!</a:t>
            </a:r>
            <a:endParaRPr sz="1200" dirty="0">
              <a:latin typeface="Quicksand Medium" pitchFamily="2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2F9197E-A4DB-7D04-8F5E-D5C5401A8F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38" t="5606" r="37231" b="6735"/>
          <a:stretch/>
        </p:blipFill>
        <p:spPr>
          <a:xfrm>
            <a:off x="5825197" y="317402"/>
            <a:ext cx="2307102" cy="45086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kstfelt 2">
            <a:extLst>
              <a:ext uri="{FF2B5EF4-FFF2-40B4-BE49-F238E27FC236}">
                <a16:creationId xmlns:a16="http://schemas.microsoft.com/office/drawing/2014/main" id="{472259E4-0283-B52C-E4C0-B45D0155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467868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0545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Dagens læringspointer </a:t>
            </a:r>
            <a:br>
              <a:rPr lang="da" b="1" dirty="0">
                <a:solidFill>
                  <a:srgbClr val="00D8BB"/>
                </a:solidFill>
                <a:latin typeface="Quicksand Medium" pitchFamily="2" charset="0"/>
              </a:rPr>
            </a:br>
            <a:r>
              <a:rPr lang="da" b="1" dirty="0">
                <a:solidFill>
                  <a:srgbClr val="00D8BB"/>
                </a:solidFill>
                <a:latin typeface="Quicksand Medium" pitchFamily="2" charset="0"/>
              </a:rPr>
              <a:t>– Hvad har vi lært i dag?</a:t>
            </a:r>
            <a:endParaRPr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462750"/>
            <a:ext cx="382420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Vi har lært om nøglebegreber inden for investering.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Vi har brugt disse begreber til at lave vores egne aktieporteføljer for Anders og Andersine.</a:t>
            </a:r>
            <a:br>
              <a:rPr lang="da" sz="1200" dirty="0">
                <a:latin typeface="Quicksand Medium" pitchFamily="2" charset="0"/>
              </a:rPr>
            </a:br>
            <a:endParaRPr sz="1200" dirty="0">
              <a:latin typeface="Quicksand Medium" pitchFamily="2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400"/>
              <a:buBlip>
                <a:blip r:embed="rId3"/>
              </a:buBlip>
            </a:pPr>
            <a:r>
              <a:rPr lang="da" sz="1200" dirty="0">
                <a:latin typeface="Quicksand Medium" pitchFamily="2" charset="0"/>
              </a:rPr>
              <a:t>Vi har talt om, hvordan vores egen økonomi kan påvirke vores muligheder for at investere.</a:t>
            </a:r>
            <a:endParaRPr sz="1200"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latin typeface="Quicksand Medium" pitchFamily="2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5874BC0A-EE46-1D3F-28B4-73E80E8FA7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r="22807"/>
          <a:stretch/>
        </p:blipFill>
        <p:spPr>
          <a:xfrm>
            <a:off x="4366260" y="0"/>
            <a:ext cx="4777739" cy="51435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CBDD961-F5D8-15AE-18AF-4E1C32F0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436626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66353968-19F0-EC3A-8A94-5739265319C5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23343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1;p25">
            <a:extLst>
              <a:ext uri="{FF2B5EF4-FFF2-40B4-BE49-F238E27FC236}">
                <a16:creationId xmlns:a16="http://schemas.microsoft.com/office/drawing/2014/main" id="{EBEE17A9-C97D-2F41-7ADF-F607808EA7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3600" b="1" dirty="0">
                <a:solidFill>
                  <a:srgbClr val="00D8BB"/>
                </a:solidFill>
                <a:latin typeface="Quicksand Medium" pitchFamily="2" charset="0"/>
              </a:rPr>
              <a:t>Forberedelse til næste modul</a:t>
            </a:r>
            <a:endParaRPr sz="3600" b="1" dirty="0">
              <a:solidFill>
                <a:srgbClr val="00D8BB"/>
              </a:solidFill>
              <a:latin typeface="Quicksand Medium" pitchFamily="2" charset="0"/>
            </a:endParaRPr>
          </a:p>
        </p:txBody>
      </p:sp>
      <p:sp>
        <p:nvSpPr>
          <p:cNvPr id="7" name="Google Shape;162;p25">
            <a:extLst>
              <a:ext uri="{FF2B5EF4-FFF2-40B4-BE49-F238E27FC236}">
                <a16:creationId xmlns:a16="http://schemas.microsoft.com/office/drawing/2014/main" id="{E1F8C161-6F20-90CE-5E0A-5CEFE875A7B0}"/>
              </a:ext>
            </a:extLst>
          </p:cNvPr>
          <p:cNvSpPr txBox="1">
            <a:spLocks/>
          </p:cNvSpPr>
          <p:nvPr/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a-DK" sz="1800" dirty="0">
                <a:latin typeface="Quicksand Medium" pitchFamily="2" charset="0"/>
              </a:rPr>
              <a:t>Inden vi siger “tak for i dag”</a:t>
            </a:r>
          </a:p>
        </p:txBody>
      </p:sp>
      <p:sp>
        <p:nvSpPr>
          <p:cNvPr id="8" name="Google Shape;163;p25">
            <a:extLst>
              <a:ext uri="{FF2B5EF4-FFF2-40B4-BE49-F238E27FC236}">
                <a16:creationId xmlns:a16="http://schemas.microsoft.com/office/drawing/2014/main" id="{838F11A7-A308-A0DA-885D-07BA54708208}"/>
              </a:ext>
            </a:extLst>
          </p:cNvPr>
          <p:cNvSpPr txBox="1">
            <a:spLocks/>
          </p:cNvSpPr>
          <p:nvPr/>
        </p:nvSpPr>
        <p:spPr>
          <a:xfrm>
            <a:off x="4648150" y="379775"/>
            <a:ext cx="4128300" cy="4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 dirty="0">
                <a:solidFill>
                  <a:schemeClr val="bg1"/>
                </a:solidFill>
              </a:rPr>
              <a:t>Lektie til næste gang:</a:t>
            </a:r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da-DK" sz="1200" dirty="0">
                <a:solidFill>
                  <a:schemeClr val="bg1"/>
                </a:solidFill>
              </a:rPr>
              <a:t>Tag et kig rundt på Aktiedysten hjemmeside - bliv fortrolig med, hvordan det fungerer.</a:t>
            </a:r>
            <a:br>
              <a:rPr lang="da-DK" sz="1200" dirty="0">
                <a:solidFill>
                  <a:schemeClr val="bg1"/>
                </a:solidFill>
              </a:rPr>
            </a:br>
            <a:endParaRPr lang="da-DK" sz="1200" dirty="0">
              <a:solidFill>
                <a:schemeClr val="bg1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da-DK" sz="1200" dirty="0">
                <a:solidFill>
                  <a:schemeClr val="bg1"/>
                </a:solidFill>
              </a:rPr>
              <a:t>Tænk over, hvilken type investor du gerne vil være. Husk alt, hvad vi har lært i dag.</a:t>
            </a:r>
            <a:br>
              <a:rPr lang="da-DK" sz="1200" dirty="0">
                <a:solidFill>
                  <a:schemeClr val="bg1"/>
                </a:solidFill>
              </a:rPr>
            </a:br>
            <a:endParaRPr lang="da-DK" sz="1200" dirty="0">
              <a:solidFill>
                <a:schemeClr val="bg1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da-DK" sz="1200" dirty="0">
                <a:solidFill>
                  <a:schemeClr val="bg1"/>
                </a:solidFill>
              </a:rPr>
              <a:t>Begynd at tænke på dit "etiske kompas". Hvilke virksomheder eller industrier ville du være glad for at investere i? Hvilke ville du helst undgå?</a:t>
            </a:r>
            <a:br>
              <a:rPr lang="da-DK" sz="1200" dirty="0">
                <a:solidFill>
                  <a:schemeClr val="bg1"/>
                </a:solidFill>
              </a:rPr>
            </a:br>
            <a:endParaRPr lang="da-DK" sz="1200" dirty="0">
              <a:solidFill>
                <a:schemeClr val="bg1"/>
              </a:solidFill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da-DK" sz="1200" dirty="0">
                <a:solidFill>
                  <a:schemeClr val="bg1"/>
                </a:solidFill>
              </a:rPr>
              <a:t>Blev I ikke færdige med opgaven og præsentationen, skal denne laves så gruppen er klar til at præsentere!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2F24EDB-8697-B6FF-44CA-3C5DDFD89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67" r="28133"/>
          <a:stretch/>
        </p:blipFill>
        <p:spPr>
          <a:xfrm>
            <a:off x="6044277" y="3016993"/>
            <a:ext cx="1481939" cy="2126507"/>
          </a:xfrm>
          <a:prstGeom prst="rect">
            <a:avLst/>
          </a:prstGeom>
        </p:spPr>
      </p:pic>
      <p:sp>
        <p:nvSpPr>
          <p:cNvPr id="2" name="Tekstfelt 2">
            <a:extLst>
              <a:ext uri="{FF2B5EF4-FFF2-40B4-BE49-F238E27FC236}">
                <a16:creationId xmlns:a16="http://schemas.microsoft.com/office/drawing/2014/main" id="{8F97FF3D-F667-2F57-992B-A4EF74DD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7073"/>
            <a:ext cx="4572000" cy="2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981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704</Words>
  <Application>Microsoft Office PowerPoint</Application>
  <PresentationFormat>Skærmshow (16:9)</PresentationFormat>
  <Paragraphs>60</Paragraphs>
  <Slides>8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Quicksand</vt:lpstr>
      <vt:lpstr>Quicksand Medium</vt:lpstr>
      <vt:lpstr>Simple Light</vt:lpstr>
      <vt:lpstr>Økonomisk grundforløb med aktiehandel og investering</vt:lpstr>
      <vt:lpstr>Velkommen tilbage til ØG, aktiehandel og investering</vt:lpstr>
      <vt:lpstr>Lad os diskutere vores case studier: 1a og 1b</vt:lpstr>
      <vt:lpstr>Lad os diskutere vores case studier: 1a og 1b</vt:lpstr>
      <vt:lpstr>Tid til refleksion - Speed-writing øvelse</vt:lpstr>
      <vt:lpstr>Opgaveløsning i grupper - Aktieportefølje</vt:lpstr>
      <vt:lpstr>Dagens læringspointer  – Hvad har vi lært i dag?</vt:lpstr>
      <vt:lpstr>Forberedelse til næste modul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grundforløb med aktiehandel og investering</dc:title>
  <cp:lastModifiedBy>Michael Rasmussen</cp:lastModifiedBy>
  <cp:revision>5</cp:revision>
  <dcterms:modified xsi:type="dcterms:W3CDTF">2023-07-06T12:42:01Z</dcterms:modified>
</cp:coreProperties>
</file>