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5DE8A-9A75-407B-8959-2F0E371FB1B7}" type="datetimeFigureOut">
              <a:rPr lang="da-DK" smtClean="0"/>
              <a:t>06-07-2023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2481B-EDD2-45AB-A458-817F9AE623F9}" type="slidenum">
              <a:rPr lang="da-DK" smtClean="0"/>
              <a:t>‹nr.›</a:t>
            </a:fld>
            <a:endParaRPr lang="da-DK"/>
          </a:p>
        </p:txBody>
      </p:sp>
    </p:spTree>
    <p:extLst>
      <p:ext uri="{BB962C8B-B14F-4D97-AF65-F5344CB8AC3E}">
        <p14:creationId xmlns:p14="http://schemas.microsoft.com/office/powerpoint/2010/main" val="233951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70b0d75d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570b0d75d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570b0d75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570b0d75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70b0d75df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70b0d75d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570b0d75d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570b0d75d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70b0d75d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70b0d75d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70b0d75d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70b0d75d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70b0d75d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570b0d75d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70b0d75d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570b0d75d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70b0d75d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570b0d75d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70b0d75d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70b0d75d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70b0d75d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70b0d75d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70b0d75df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70b0d75df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BA399-A3D0-B063-C025-E78EE09A6C5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769AABF-63E3-2297-CF92-61D0DBB1E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D1DC837-55A0-1080-D806-BD72B7A351B8}"/>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5" name="Pladsholder til sidefod 4">
            <a:extLst>
              <a:ext uri="{FF2B5EF4-FFF2-40B4-BE49-F238E27FC236}">
                <a16:creationId xmlns:a16="http://schemas.microsoft.com/office/drawing/2014/main" id="{70E4A84F-D9E0-10B0-033E-077D0B5DE0C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9A45387-91D2-B592-E805-B525F3910D38}"/>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401985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2D88C-B5BD-15B7-E41D-D213C2C24F8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5E5BD81-24DC-9C80-4825-5A453CF9202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0E9454C-C4C7-F614-ED72-2230E8F5362F}"/>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5" name="Pladsholder til sidefod 4">
            <a:extLst>
              <a:ext uri="{FF2B5EF4-FFF2-40B4-BE49-F238E27FC236}">
                <a16:creationId xmlns:a16="http://schemas.microsoft.com/office/drawing/2014/main" id="{57CE1D3A-4046-BC05-0749-5C3D90B7D7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4F9A211-34A5-10A4-EC28-26E77305A74A}"/>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362777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CEF0C99-F413-A068-4582-93483D3AA7E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D4FB259-9793-0746-DA58-063E1841F7D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A523A04-1997-3878-D606-2EDFC1E76456}"/>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5" name="Pladsholder til sidefod 4">
            <a:extLst>
              <a:ext uri="{FF2B5EF4-FFF2-40B4-BE49-F238E27FC236}">
                <a16:creationId xmlns:a16="http://schemas.microsoft.com/office/drawing/2014/main" id="{F3EF2CEE-4D73-2634-5B5D-662260C2F64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329A0EE-8B64-92CF-004E-2C9066EED2D3}"/>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306032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a-DK" smtClean="0"/>
              <a:pPr/>
              <a:t>‹nr.›</a:t>
            </a:fld>
            <a:endParaRPr lang="da-DK"/>
          </a:p>
        </p:txBody>
      </p:sp>
    </p:spTree>
    <p:extLst>
      <p:ext uri="{BB962C8B-B14F-4D97-AF65-F5344CB8AC3E}">
        <p14:creationId xmlns:p14="http://schemas.microsoft.com/office/powerpoint/2010/main" val="2380715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a-DK" smtClean="0"/>
              <a:pPr/>
              <a:t>‹nr.›</a:t>
            </a:fld>
            <a:endParaRPr lang="da-DK"/>
          </a:p>
        </p:txBody>
      </p:sp>
    </p:spTree>
    <p:extLst>
      <p:ext uri="{BB962C8B-B14F-4D97-AF65-F5344CB8AC3E}">
        <p14:creationId xmlns:p14="http://schemas.microsoft.com/office/powerpoint/2010/main" val="132593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CCFB4-85FA-28E5-941E-726CF1C9726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B247CA8-F278-5F90-56B8-0811896871A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D12748D-8B30-9B75-EBA8-1F38EE30EE1A}"/>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5" name="Pladsholder til sidefod 4">
            <a:extLst>
              <a:ext uri="{FF2B5EF4-FFF2-40B4-BE49-F238E27FC236}">
                <a16:creationId xmlns:a16="http://schemas.microsoft.com/office/drawing/2014/main" id="{40926FD6-E3BD-C937-2865-E0E599ED772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EF37D51-E7FC-7E95-1A86-29B00941F03D}"/>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76606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6C5D0-466E-6828-4F9D-D2F03F20066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33A3EEA-BDBD-3E87-AA04-BB803BF31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B5EB43A-CCF8-2ED0-603A-ABCD78EEF998}"/>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5" name="Pladsholder til sidefod 4">
            <a:extLst>
              <a:ext uri="{FF2B5EF4-FFF2-40B4-BE49-F238E27FC236}">
                <a16:creationId xmlns:a16="http://schemas.microsoft.com/office/drawing/2014/main" id="{F0497D9B-2114-C046-12FC-6AC62A088B2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A67F60F-62C3-E485-D381-6FC14512255E}"/>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95548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9468F-30BC-5E0B-D314-16AF6F42015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17CC926-C45B-805D-FD91-CD269A56E21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CABCBF7-DAA8-A5C3-3E38-3E471E53330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7022351-62DF-28CD-B1EF-0AC9B0EA6A6A}"/>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6" name="Pladsholder til sidefod 5">
            <a:extLst>
              <a:ext uri="{FF2B5EF4-FFF2-40B4-BE49-F238E27FC236}">
                <a16:creationId xmlns:a16="http://schemas.microsoft.com/office/drawing/2014/main" id="{A944623B-CD30-A2DC-92A0-28F2D46F6B5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59AFB9B-86E3-7589-7786-30A786232B1A}"/>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231667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DB91B5-1769-4A81-0BBA-5C6002EB312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F84F0E4-93FD-D240-CF08-42BD9397B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97FF9ED-B614-5137-C685-971E14D9511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73ABF5A-B5F7-1CB4-5939-6E68193B3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34D7A92-09CA-3997-1931-5C81F0F7837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3E32A3D-AF60-8890-9CA4-7DB956AE3DC4}"/>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8" name="Pladsholder til sidefod 7">
            <a:extLst>
              <a:ext uri="{FF2B5EF4-FFF2-40B4-BE49-F238E27FC236}">
                <a16:creationId xmlns:a16="http://schemas.microsoft.com/office/drawing/2014/main" id="{6927211B-EF9E-B4E7-D682-C6414195BEE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F93F1E9-509F-D415-63ED-00973CEE9AA7}"/>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94561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1132B-0E4B-E58D-E904-9D6BE0F45A7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6753447-2073-424D-362F-C118799D3342}"/>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4" name="Pladsholder til sidefod 3">
            <a:extLst>
              <a:ext uri="{FF2B5EF4-FFF2-40B4-BE49-F238E27FC236}">
                <a16:creationId xmlns:a16="http://schemas.microsoft.com/office/drawing/2014/main" id="{FB996B30-7CAC-E2C8-85D2-547C80078AB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22AAC13-EF63-EBA3-7546-1BAE1A8DFB22}"/>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160877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728DF44-EBD3-783B-102E-A041A03FFEB5}"/>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3" name="Pladsholder til sidefod 2">
            <a:extLst>
              <a:ext uri="{FF2B5EF4-FFF2-40B4-BE49-F238E27FC236}">
                <a16:creationId xmlns:a16="http://schemas.microsoft.com/office/drawing/2014/main" id="{D9D29B57-1DBE-EF90-FA33-194690DCC6F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71E1743-D2E6-DFFC-240C-D0E45673AA58}"/>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274260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F5DA6-739F-4991-1779-47E4E5C4B6B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371AA39-1FF4-90B8-1216-B315038DD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25A369E-E885-F556-0773-E91B859EF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A803850-F75D-190E-03B9-576A20284ABD}"/>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6" name="Pladsholder til sidefod 5">
            <a:extLst>
              <a:ext uri="{FF2B5EF4-FFF2-40B4-BE49-F238E27FC236}">
                <a16:creationId xmlns:a16="http://schemas.microsoft.com/office/drawing/2014/main" id="{762C2819-C511-EC91-475B-D9D52291EC0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4C2531F-770A-73F7-00ED-C88C1EDF09B1}"/>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349692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BC5A4-6EE8-563D-B830-CAC3EC76937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ECCA3A8-3427-08AC-6D49-56B9A1D4E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6932AF6-EB27-80B1-EEFB-4B957D37F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27FE55F-6BB7-C0D2-287A-89B873B4BC03}"/>
              </a:ext>
            </a:extLst>
          </p:cNvPr>
          <p:cNvSpPr>
            <a:spLocks noGrp="1"/>
          </p:cNvSpPr>
          <p:nvPr>
            <p:ph type="dt" sz="half" idx="10"/>
          </p:nvPr>
        </p:nvSpPr>
        <p:spPr/>
        <p:txBody>
          <a:bodyPr/>
          <a:lstStyle/>
          <a:p>
            <a:fld id="{3F13CA52-7BDD-43E9-AC9B-63146F89EDE8}" type="datetimeFigureOut">
              <a:rPr lang="da-DK" smtClean="0"/>
              <a:t>06-07-2023</a:t>
            </a:fld>
            <a:endParaRPr lang="da-DK"/>
          </a:p>
        </p:txBody>
      </p:sp>
      <p:sp>
        <p:nvSpPr>
          <p:cNvPr id="6" name="Pladsholder til sidefod 5">
            <a:extLst>
              <a:ext uri="{FF2B5EF4-FFF2-40B4-BE49-F238E27FC236}">
                <a16:creationId xmlns:a16="http://schemas.microsoft.com/office/drawing/2014/main" id="{EC5CE8BC-0607-DB80-52B6-BAA5E115C98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0FF1A52-A70F-AF75-9D8F-41F37562F069}"/>
              </a:ext>
            </a:extLst>
          </p:cNvPr>
          <p:cNvSpPr>
            <a:spLocks noGrp="1"/>
          </p:cNvSpPr>
          <p:nvPr>
            <p:ph type="sldNum" sz="quarter" idx="12"/>
          </p:nvPr>
        </p:nvSpPr>
        <p:spPr/>
        <p:txBody>
          <a:bodyPr/>
          <a:lstStyle/>
          <a:p>
            <a:fld id="{2C6892B4-749F-417C-801B-115A75544627}" type="slidenum">
              <a:rPr lang="da-DK" smtClean="0"/>
              <a:t>‹nr.›</a:t>
            </a:fld>
            <a:endParaRPr lang="da-DK"/>
          </a:p>
        </p:txBody>
      </p:sp>
    </p:spTree>
    <p:extLst>
      <p:ext uri="{BB962C8B-B14F-4D97-AF65-F5344CB8AC3E}">
        <p14:creationId xmlns:p14="http://schemas.microsoft.com/office/powerpoint/2010/main" val="89417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8848EC7-09ED-FBDC-72A2-6D751175D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CDE7B8F-19CE-900B-080A-B3DFC042DD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1B36C85-8F09-0476-235E-A4045A3E6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3CA52-7BDD-43E9-AC9B-63146F89EDE8}" type="datetimeFigureOut">
              <a:rPr lang="da-DK" smtClean="0"/>
              <a:t>06-07-2023</a:t>
            </a:fld>
            <a:endParaRPr lang="da-DK"/>
          </a:p>
        </p:txBody>
      </p:sp>
      <p:sp>
        <p:nvSpPr>
          <p:cNvPr id="5" name="Pladsholder til sidefod 4">
            <a:extLst>
              <a:ext uri="{FF2B5EF4-FFF2-40B4-BE49-F238E27FC236}">
                <a16:creationId xmlns:a16="http://schemas.microsoft.com/office/drawing/2014/main" id="{5587C0D1-BEB7-DB11-4F25-2A4FDEEA8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7D6047C-70ED-A43B-B36E-D155677D6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892B4-749F-417C-801B-115A75544627}" type="slidenum">
              <a:rPr lang="da-DK" smtClean="0"/>
              <a:t>‹nr.›</a:t>
            </a:fld>
            <a:endParaRPr lang="da-DK"/>
          </a:p>
        </p:txBody>
      </p:sp>
    </p:spTree>
    <p:extLst>
      <p:ext uri="{BB962C8B-B14F-4D97-AF65-F5344CB8AC3E}">
        <p14:creationId xmlns:p14="http://schemas.microsoft.com/office/powerpoint/2010/main" val="51139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Google Shape;107;p3">
            <a:extLst>
              <a:ext uri="{FF2B5EF4-FFF2-40B4-BE49-F238E27FC236}">
                <a16:creationId xmlns:a16="http://schemas.microsoft.com/office/drawing/2014/main" id="{E3AF103D-649D-D720-AEC0-100A7614E4A4}"/>
              </a:ext>
            </a:extLst>
          </p:cNvPr>
          <p:cNvSpPr/>
          <p:nvPr/>
        </p:nvSpPr>
        <p:spPr>
          <a:xfrm>
            <a:off x="0" y="6289"/>
            <a:ext cx="12192000" cy="6858000"/>
          </a:xfrm>
          <a:prstGeom prst="rect">
            <a:avLst/>
          </a:prstGeom>
          <a:solidFill>
            <a:srgbClr val="323343"/>
          </a:solidFill>
          <a:ln>
            <a:noFill/>
          </a:ln>
          <a:effectLst/>
        </p:spPr>
        <p:txBody>
          <a:bodyPr spcFirstLastPara="1" wrap="square" lIns="121900" tIns="60933" rIns="121900" bIns="60933" anchor="ctr" anchorCtr="0">
            <a:noAutofit/>
          </a:bodyPr>
          <a:lstStyle/>
          <a:p>
            <a:pPr algn="ctr"/>
            <a:endParaRPr lang="da-DK" sz="2400">
              <a:solidFill>
                <a:schemeClr val="bg1"/>
              </a:solidFill>
              <a:latin typeface="Quicksand Medium" pitchFamily="2" charset="0"/>
              <a:ea typeface="Calibri"/>
              <a:cs typeface="Calibri"/>
              <a:sym typeface="Calibri"/>
            </a:endParaRPr>
          </a:p>
        </p:txBody>
      </p:sp>
      <p:sp>
        <p:nvSpPr>
          <p:cNvPr id="54" name="Google Shape;54;p13"/>
          <p:cNvSpPr txBox="1">
            <a:spLocks noGrp="1"/>
          </p:cNvSpPr>
          <p:nvPr>
            <p:ph type="ctrTitle"/>
          </p:nvPr>
        </p:nvSpPr>
        <p:spPr>
          <a:xfrm>
            <a:off x="415611" y="992767"/>
            <a:ext cx="8076011" cy="2736800"/>
          </a:xfrm>
          <a:prstGeom prst="rect">
            <a:avLst/>
          </a:prstGeom>
        </p:spPr>
        <p:txBody>
          <a:bodyPr spcFirstLastPara="1" vert="horz" wrap="square" lIns="121900" tIns="121900" rIns="121900" bIns="121900" rtlCol="0" anchor="t" anchorCtr="0">
            <a:noAutofit/>
          </a:bodyPr>
          <a:lstStyle/>
          <a:p>
            <a:pPr algn="l">
              <a:spcBef>
                <a:spcPts val="0"/>
              </a:spcBef>
              <a:buClr>
                <a:schemeClr val="dk1"/>
              </a:buClr>
              <a:buSzPts val="1100"/>
            </a:pPr>
            <a:r>
              <a:rPr lang="da" sz="4800" dirty="0">
                <a:solidFill>
                  <a:schemeClr val="bg1"/>
                </a:solidFill>
                <a:latin typeface="Quicksand Medium" pitchFamily="2" charset="0"/>
              </a:rPr>
              <a:t>Økonomisk grundforløb med aktiehandel og investering</a:t>
            </a:r>
            <a:endParaRPr sz="4800" dirty="0">
              <a:solidFill>
                <a:schemeClr val="bg1"/>
              </a:solidFill>
              <a:latin typeface="Quicksand Medium" pitchFamily="2" charset="0"/>
            </a:endParaRPr>
          </a:p>
        </p:txBody>
      </p:sp>
      <p:sp>
        <p:nvSpPr>
          <p:cNvPr id="55" name="Google Shape;55;p13"/>
          <p:cNvSpPr txBox="1">
            <a:spLocks noGrp="1"/>
          </p:cNvSpPr>
          <p:nvPr>
            <p:ph type="subTitle" idx="1"/>
          </p:nvPr>
        </p:nvSpPr>
        <p:spPr>
          <a:xfrm>
            <a:off x="415611" y="3220601"/>
            <a:ext cx="5145653" cy="1981288"/>
          </a:xfrm>
          <a:prstGeom prst="rect">
            <a:avLst/>
          </a:prstGeom>
        </p:spPr>
        <p:txBody>
          <a:bodyPr spcFirstLastPara="1" vert="horz" wrap="square" lIns="121900" tIns="121900" rIns="121900" bIns="121900" rtlCol="0" anchor="t" anchorCtr="0">
            <a:normAutofit/>
          </a:bodyPr>
          <a:lstStyle/>
          <a:p>
            <a:pPr algn="l">
              <a:spcBef>
                <a:spcPts val="0"/>
              </a:spcBef>
            </a:pPr>
            <a:r>
              <a:rPr lang="da" dirty="0">
                <a:solidFill>
                  <a:schemeClr val="bg1"/>
                </a:solidFill>
                <a:latin typeface="Quicksand Medium" pitchFamily="2" charset="0"/>
              </a:rPr>
              <a:t>Introduktion til</a:t>
            </a:r>
          </a:p>
          <a:p>
            <a:pPr algn="l">
              <a:spcBef>
                <a:spcPts val="0"/>
              </a:spcBef>
            </a:pPr>
            <a:r>
              <a:rPr lang="da" dirty="0">
                <a:solidFill>
                  <a:schemeClr val="bg1"/>
                </a:solidFill>
                <a:latin typeface="Quicksand Medium" pitchFamily="2" charset="0"/>
              </a:rPr>
              <a:t>investering</a:t>
            </a:r>
            <a:endParaRPr dirty="0">
              <a:solidFill>
                <a:schemeClr val="bg1"/>
              </a:solidFill>
              <a:latin typeface="Quicksand Medium" pitchFamily="2" charset="0"/>
            </a:endParaRPr>
          </a:p>
          <a:p>
            <a:pPr algn="l">
              <a:spcBef>
                <a:spcPts val="0"/>
              </a:spcBef>
            </a:pPr>
            <a:r>
              <a:rPr lang="da" i="1" dirty="0">
                <a:solidFill>
                  <a:schemeClr val="bg1"/>
                </a:solidFill>
                <a:latin typeface="Quicksand Medium" pitchFamily="2" charset="0"/>
              </a:rPr>
              <a:t>Modul 1</a:t>
            </a:r>
            <a:endParaRPr i="1" dirty="0">
              <a:solidFill>
                <a:schemeClr val="bg1"/>
              </a:solidFill>
              <a:latin typeface="Quicksand Medium" pitchFamily="2" charset="0"/>
            </a:endParaRPr>
          </a:p>
        </p:txBody>
      </p:sp>
      <p:pic>
        <p:nvPicPr>
          <p:cNvPr id="4" name="Billede 3">
            <a:extLst>
              <a:ext uri="{FF2B5EF4-FFF2-40B4-BE49-F238E27FC236}">
                <a16:creationId xmlns:a16="http://schemas.microsoft.com/office/drawing/2014/main" id="{81D4DFAC-91AF-DB88-3F26-9306B00090B5}"/>
              </a:ext>
            </a:extLst>
          </p:cNvPr>
          <p:cNvPicPr>
            <a:picLocks noChangeAspect="1"/>
          </p:cNvPicPr>
          <p:nvPr/>
        </p:nvPicPr>
        <p:blipFill rotWithShape="1">
          <a:blip r:embed="rId3"/>
          <a:srcRect r="10008" b="14069"/>
          <a:stretch/>
        </p:blipFill>
        <p:spPr>
          <a:xfrm>
            <a:off x="4809830" y="2008737"/>
            <a:ext cx="7391549" cy="4852352"/>
          </a:xfrm>
          <a:prstGeom prst="rect">
            <a:avLst/>
          </a:prstGeom>
        </p:spPr>
      </p:pic>
      <p:pic>
        <p:nvPicPr>
          <p:cNvPr id="6" name="Grafik 5">
            <a:extLst>
              <a:ext uri="{FF2B5EF4-FFF2-40B4-BE49-F238E27FC236}">
                <a16:creationId xmlns:a16="http://schemas.microsoft.com/office/drawing/2014/main" id="{B498BBD5-5CC8-447C-17C9-0D1388687B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673" y="6118332"/>
            <a:ext cx="2082800" cy="30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da" dirty="0">
                <a:solidFill>
                  <a:srgbClr val="30D4BC"/>
                </a:solidFill>
                <a:latin typeface="Quicksand Medium" pitchFamily="2" charset="0"/>
              </a:rPr>
              <a:t>ØG og investering - Sammenhæng</a:t>
            </a:r>
            <a:endParaRPr dirty="0">
              <a:solidFill>
                <a:srgbClr val="30D4BC"/>
              </a:solidFill>
              <a:latin typeface="Quicksand Medium" pitchFamily="2" charset="0"/>
            </a:endParaRPr>
          </a:p>
        </p:txBody>
      </p:sp>
      <p:sp>
        <p:nvSpPr>
          <p:cNvPr id="134" name="Google Shape;134;p22"/>
          <p:cNvSpPr txBox="1">
            <a:spLocks noGrp="1"/>
          </p:cNvSpPr>
          <p:nvPr>
            <p:ph type="body" idx="1"/>
          </p:nvPr>
        </p:nvSpPr>
        <p:spPr>
          <a:xfrm>
            <a:off x="415600" y="1536633"/>
            <a:ext cx="5333200" cy="5200000"/>
          </a:xfrm>
          <a:prstGeom prst="rect">
            <a:avLst/>
          </a:prstGeom>
        </p:spPr>
        <p:txBody>
          <a:bodyPr spcFirstLastPara="1" vert="horz" wrap="square" lIns="121900" tIns="121900" rIns="121900" bIns="121900" rtlCol="0" anchor="t" anchorCtr="0">
            <a:normAutofit fontScale="92500"/>
          </a:bodyPr>
          <a:lstStyle/>
          <a:p>
            <a:pPr indent="-398770">
              <a:buClr>
                <a:srgbClr val="374151"/>
              </a:buClr>
              <a:buSzPct val="100000"/>
              <a:buBlip>
                <a:blip r:embed="rId3"/>
              </a:buBlip>
            </a:pPr>
            <a:r>
              <a:rPr lang="da" sz="1600" b="1" dirty="0">
                <a:solidFill>
                  <a:srgbClr val="374151"/>
                </a:solidFill>
                <a:latin typeface="Quicksand Medium" pitchFamily="2" charset="0"/>
                <a:ea typeface="Roboto"/>
                <a:cs typeface="Roboto"/>
                <a:sym typeface="Roboto"/>
              </a:rPr>
              <a:t>Forståelse af "udbud &amp; efterspørgsel"</a:t>
            </a:r>
            <a:r>
              <a:rPr lang="da" sz="1600" dirty="0">
                <a:solidFill>
                  <a:srgbClr val="374151"/>
                </a:solidFill>
                <a:latin typeface="Quicksand Medium" pitchFamily="2" charset="0"/>
                <a:ea typeface="Roboto"/>
                <a:cs typeface="Roboto"/>
                <a:sym typeface="Roboto"/>
              </a:rPr>
              <a:t> kan hjælpe med at analysere aktiemarkedet. Hvis efterspørgslen efter en bestemt aktie stiger, kan det indikere en potentiel prisstigning.</a:t>
            </a:r>
            <a:endParaRPr sz="1600" dirty="0">
              <a:solidFill>
                <a:srgbClr val="374151"/>
              </a:solidFill>
              <a:latin typeface="Quicksand Medium" pitchFamily="2" charset="0"/>
              <a:ea typeface="Roboto"/>
              <a:cs typeface="Roboto"/>
              <a:sym typeface="Roboto"/>
            </a:endParaRPr>
          </a:p>
          <a:p>
            <a:pPr indent="-398770">
              <a:buClr>
                <a:srgbClr val="374151"/>
              </a:buClr>
              <a:buSzPct val="100000"/>
              <a:buBlip>
                <a:blip r:embed="rId3"/>
              </a:buBlip>
            </a:pPr>
            <a:r>
              <a:rPr lang="da" sz="1600" b="1" dirty="0">
                <a:solidFill>
                  <a:srgbClr val="374151"/>
                </a:solidFill>
                <a:latin typeface="Quicksand Medium" pitchFamily="2" charset="0"/>
                <a:ea typeface="Roboto"/>
                <a:cs typeface="Roboto"/>
                <a:sym typeface="Roboto"/>
              </a:rPr>
              <a:t>Det økonomiske kredsløb viser</a:t>
            </a:r>
            <a:r>
              <a:rPr lang="da" sz="1600" dirty="0">
                <a:solidFill>
                  <a:srgbClr val="374151"/>
                </a:solidFill>
                <a:latin typeface="Quicksand Medium" pitchFamily="2" charset="0"/>
                <a:ea typeface="Roboto"/>
                <a:cs typeface="Roboto"/>
                <a:sym typeface="Roboto"/>
              </a:rPr>
              <a:t>, hvordan investeringer i aktier kan påvirke den samlede økonomi. Hvis virksomheder investerer og skaber vækst, kan det have en positiv indvirkning på beskæftigelse og indkomstniveau.</a:t>
            </a:r>
            <a:endParaRPr sz="1600" dirty="0">
              <a:solidFill>
                <a:srgbClr val="374151"/>
              </a:solidFill>
              <a:latin typeface="Quicksand Medium" pitchFamily="2" charset="0"/>
              <a:ea typeface="Roboto"/>
              <a:cs typeface="Roboto"/>
              <a:sym typeface="Roboto"/>
            </a:endParaRPr>
          </a:p>
          <a:p>
            <a:pPr indent="-398770">
              <a:buClr>
                <a:srgbClr val="374151"/>
              </a:buClr>
              <a:buSzPct val="100000"/>
              <a:buBlip>
                <a:blip r:embed="rId3"/>
              </a:buBlip>
            </a:pPr>
            <a:r>
              <a:rPr lang="da" sz="1600" b="1" dirty="0">
                <a:solidFill>
                  <a:srgbClr val="374151"/>
                </a:solidFill>
                <a:latin typeface="Quicksand Medium" pitchFamily="2" charset="0"/>
                <a:ea typeface="Roboto"/>
                <a:cs typeface="Roboto"/>
                <a:sym typeface="Roboto"/>
              </a:rPr>
              <a:t>Personlig økonomi og budgettering</a:t>
            </a:r>
            <a:r>
              <a:rPr lang="da" sz="1600" dirty="0">
                <a:solidFill>
                  <a:srgbClr val="374151"/>
                </a:solidFill>
                <a:latin typeface="Quicksand Medium" pitchFamily="2" charset="0"/>
                <a:ea typeface="Roboto"/>
                <a:cs typeface="Roboto"/>
                <a:sym typeface="Roboto"/>
              </a:rPr>
              <a:t> spiller en rolle i at finde midler til at investere i aktier. Ved at identificere områder, hvor man kan spare og prioritere, kan man frigøre midler til at investere.</a:t>
            </a:r>
            <a:endParaRPr sz="1600" dirty="0">
              <a:solidFill>
                <a:srgbClr val="374151"/>
              </a:solidFill>
              <a:latin typeface="Quicksand Medium" pitchFamily="2" charset="0"/>
              <a:ea typeface="Roboto"/>
              <a:cs typeface="Roboto"/>
              <a:sym typeface="Roboto"/>
            </a:endParaRPr>
          </a:p>
          <a:p>
            <a:pPr indent="-398770">
              <a:buClr>
                <a:srgbClr val="374151"/>
              </a:buClr>
              <a:buSzPct val="100000"/>
              <a:buBlip>
                <a:blip r:embed="rId3"/>
              </a:buBlip>
            </a:pPr>
            <a:r>
              <a:rPr lang="da" sz="1600" b="1" dirty="0">
                <a:solidFill>
                  <a:srgbClr val="374151"/>
                </a:solidFill>
                <a:latin typeface="Quicksand Medium" pitchFamily="2" charset="0"/>
                <a:ea typeface="Roboto"/>
                <a:cs typeface="Roboto"/>
                <a:sym typeface="Roboto"/>
              </a:rPr>
              <a:t>Budgettering hjælper</a:t>
            </a:r>
            <a:r>
              <a:rPr lang="da" sz="1600" dirty="0">
                <a:solidFill>
                  <a:srgbClr val="374151"/>
                </a:solidFill>
                <a:latin typeface="Quicksand Medium" pitchFamily="2" charset="0"/>
                <a:ea typeface="Roboto"/>
                <a:cs typeface="Roboto"/>
                <a:sym typeface="Roboto"/>
              </a:rPr>
              <a:t> med at fastlægge, hvor meget man har råd til at investere i aktier. Ved at sætte realistiske sparemål og styre ens udgifter, kan man afdække midler til investering.</a:t>
            </a:r>
            <a:endParaRPr sz="1600" dirty="0">
              <a:solidFill>
                <a:srgbClr val="374151"/>
              </a:solidFill>
              <a:latin typeface="Quicksand Medium" pitchFamily="2" charset="0"/>
              <a:ea typeface="Roboto"/>
              <a:cs typeface="Roboto"/>
              <a:sym typeface="Roboto"/>
            </a:endParaRPr>
          </a:p>
          <a:p>
            <a:pPr indent="-398770">
              <a:buClr>
                <a:srgbClr val="374151"/>
              </a:buClr>
              <a:buSzPct val="100000"/>
              <a:buBlip>
                <a:blip r:embed="rId3"/>
              </a:buBlip>
            </a:pPr>
            <a:r>
              <a:rPr lang="da" sz="1600" b="1" dirty="0">
                <a:solidFill>
                  <a:srgbClr val="374151"/>
                </a:solidFill>
                <a:latin typeface="Quicksand Medium" pitchFamily="2" charset="0"/>
                <a:ea typeface="Roboto"/>
                <a:cs typeface="Roboto"/>
                <a:sym typeface="Roboto"/>
              </a:rPr>
              <a:t>Viden om det økonomiske kredsløb og markedskræfterne</a:t>
            </a:r>
            <a:r>
              <a:rPr lang="da" sz="1600" dirty="0">
                <a:solidFill>
                  <a:srgbClr val="374151"/>
                </a:solidFill>
                <a:latin typeface="Quicksand Medium" pitchFamily="2" charset="0"/>
                <a:ea typeface="Roboto"/>
                <a:cs typeface="Roboto"/>
                <a:sym typeface="Roboto"/>
              </a:rPr>
              <a:t> kan guide investeringsbeslutninger. Forståelse af makroøkonomiske indikatorer som rentesatser og økonomisk vækst kan hjælpe med at identificere muligheder og risici på aktiemarkedet.</a:t>
            </a:r>
            <a:endParaRPr dirty="0">
              <a:latin typeface="Quicksand Medium" pitchFamily="2" charset="0"/>
            </a:endParaRPr>
          </a:p>
        </p:txBody>
      </p:sp>
      <p:pic>
        <p:nvPicPr>
          <p:cNvPr id="2" name="Google Shape;126;p21">
            <a:extLst>
              <a:ext uri="{FF2B5EF4-FFF2-40B4-BE49-F238E27FC236}">
                <a16:creationId xmlns:a16="http://schemas.microsoft.com/office/drawing/2014/main" id="{FB640C27-5911-140A-838C-39C9054AC564}"/>
              </a:ext>
            </a:extLst>
          </p:cNvPr>
          <p:cNvPicPr preferRelativeResize="0"/>
          <p:nvPr/>
        </p:nvPicPr>
        <p:blipFill>
          <a:blip r:embed="rId4">
            <a:alphaModFix/>
          </a:blip>
          <a:stretch>
            <a:fillRect/>
          </a:stretch>
        </p:blipFill>
        <p:spPr>
          <a:xfrm>
            <a:off x="6443133" y="2177367"/>
            <a:ext cx="3429379" cy="2150533"/>
          </a:xfrm>
          <a:prstGeom prst="rect">
            <a:avLst/>
          </a:prstGeom>
          <a:noFill/>
          <a:ln>
            <a:noFill/>
          </a:ln>
        </p:spPr>
      </p:pic>
      <p:pic>
        <p:nvPicPr>
          <p:cNvPr id="3" name="Google Shape;127;p21">
            <a:extLst>
              <a:ext uri="{FF2B5EF4-FFF2-40B4-BE49-F238E27FC236}">
                <a16:creationId xmlns:a16="http://schemas.microsoft.com/office/drawing/2014/main" id="{DF5BABC1-AD4D-192E-013A-822CF435B9F3}"/>
              </a:ext>
            </a:extLst>
          </p:cNvPr>
          <p:cNvPicPr preferRelativeResize="0"/>
          <p:nvPr/>
        </p:nvPicPr>
        <p:blipFill>
          <a:blip r:embed="rId5">
            <a:alphaModFix/>
          </a:blip>
          <a:stretch>
            <a:fillRect/>
          </a:stretch>
        </p:blipFill>
        <p:spPr>
          <a:xfrm>
            <a:off x="8905663" y="4327900"/>
            <a:ext cx="2799636" cy="1936733"/>
          </a:xfrm>
          <a:prstGeom prst="rect">
            <a:avLst/>
          </a:prstGeom>
          <a:noFill/>
          <a:ln>
            <a:noFill/>
          </a:ln>
        </p:spPr>
      </p:pic>
      <p:pic>
        <p:nvPicPr>
          <p:cNvPr id="4" name="Google Shape;128;p21">
            <a:extLst>
              <a:ext uri="{FF2B5EF4-FFF2-40B4-BE49-F238E27FC236}">
                <a16:creationId xmlns:a16="http://schemas.microsoft.com/office/drawing/2014/main" id="{9E5B822E-688C-1635-B709-3F947189F363}"/>
              </a:ext>
            </a:extLst>
          </p:cNvPr>
          <p:cNvPicPr preferRelativeResize="0"/>
          <p:nvPr/>
        </p:nvPicPr>
        <p:blipFill>
          <a:blip r:embed="rId6">
            <a:alphaModFix/>
          </a:blip>
          <a:stretch>
            <a:fillRect/>
          </a:stretch>
        </p:blipFill>
        <p:spPr>
          <a:xfrm>
            <a:off x="8905663" y="766967"/>
            <a:ext cx="2799635" cy="1715900"/>
          </a:xfrm>
          <a:prstGeom prst="rect">
            <a:avLst/>
          </a:prstGeom>
          <a:noFill/>
          <a:ln>
            <a:noFill/>
          </a:ln>
        </p:spPr>
      </p:pic>
      <p:sp>
        <p:nvSpPr>
          <p:cNvPr id="5" name="Tekstfelt 2">
            <a:extLst>
              <a:ext uri="{FF2B5EF4-FFF2-40B4-BE49-F238E27FC236}">
                <a16:creationId xmlns:a16="http://schemas.microsoft.com/office/drawing/2014/main" id="{0E31C760-6503-8DE1-FE01-B7317C6E262F}"/>
              </a:ext>
            </a:extLst>
          </p:cNvPr>
          <p:cNvSpPr txBox="1">
            <a:spLocks noChangeArrowheads="1"/>
          </p:cNvSpPr>
          <p:nvPr/>
        </p:nvSpPr>
        <p:spPr bwMode="auto">
          <a:xfrm>
            <a:off x="0" y="6489431"/>
            <a:ext cx="12192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4" name="Google Shape;107;p3">
            <a:extLst>
              <a:ext uri="{FF2B5EF4-FFF2-40B4-BE49-F238E27FC236}">
                <a16:creationId xmlns:a16="http://schemas.microsoft.com/office/drawing/2014/main" id="{40457D1E-F23A-6EE2-B052-DFCA09EA8C1B}"/>
              </a:ext>
            </a:extLst>
          </p:cNvPr>
          <p:cNvSpPr/>
          <p:nvPr/>
        </p:nvSpPr>
        <p:spPr>
          <a:xfrm>
            <a:off x="6096000" y="0"/>
            <a:ext cx="6096000" cy="6858000"/>
          </a:xfrm>
          <a:prstGeom prst="rect">
            <a:avLst/>
          </a:prstGeom>
          <a:solidFill>
            <a:srgbClr val="323343"/>
          </a:solidFill>
          <a:ln>
            <a:noFill/>
          </a:ln>
          <a:effectLst/>
        </p:spPr>
        <p:txBody>
          <a:bodyPr spcFirstLastPara="1" wrap="square" lIns="121900" tIns="60933" rIns="121900" bIns="60933" anchor="ctr" anchorCtr="0">
            <a:noAutofit/>
          </a:bodyPr>
          <a:lstStyle/>
          <a:p>
            <a:pPr algn="ctr"/>
            <a:endParaRPr lang="da-DK" sz="2400">
              <a:solidFill>
                <a:schemeClr val="bg1"/>
              </a:solidFill>
              <a:latin typeface="Quicksand Medium" pitchFamily="2" charset="0"/>
              <a:ea typeface="Calibri"/>
              <a:cs typeface="Calibri"/>
              <a:sym typeface="Calibri"/>
            </a:endParaRPr>
          </a:p>
        </p:txBody>
      </p:sp>
      <p:sp>
        <p:nvSpPr>
          <p:cNvPr id="143" name="Google Shape;143;p23"/>
          <p:cNvSpPr txBox="1">
            <a:spLocks noGrp="1"/>
          </p:cNvSpPr>
          <p:nvPr>
            <p:ph type="title"/>
          </p:nvPr>
        </p:nvSpPr>
        <p:spPr>
          <a:xfrm>
            <a:off x="354000" y="739994"/>
            <a:ext cx="5393600" cy="1403767"/>
          </a:xfrm>
          <a:prstGeom prst="rect">
            <a:avLst/>
          </a:prstGeom>
        </p:spPr>
        <p:txBody>
          <a:bodyPr spcFirstLastPara="1" vert="horz" wrap="square" lIns="121900" tIns="121900" rIns="121900" bIns="121900" rtlCol="0" anchor="t" anchorCtr="0">
            <a:noAutofit/>
          </a:bodyPr>
          <a:lstStyle/>
          <a:p>
            <a:r>
              <a:rPr lang="da" sz="3733" dirty="0">
                <a:solidFill>
                  <a:srgbClr val="30D4BC"/>
                </a:solidFill>
                <a:latin typeface="Quicksand Medium" pitchFamily="2" charset="0"/>
              </a:rPr>
              <a:t>Privatbudget for Andersine eller Anders</a:t>
            </a:r>
            <a:endParaRPr sz="3733" dirty="0">
              <a:solidFill>
                <a:srgbClr val="30D4BC"/>
              </a:solidFill>
              <a:latin typeface="Quicksand Medium" pitchFamily="2" charset="0"/>
            </a:endParaRPr>
          </a:p>
        </p:txBody>
      </p:sp>
      <p:sp>
        <p:nvSpPr>
          <p:cNvPr id="144" name="Google Shape;144;p23"/>
          <p:cNvSpPr txBox="1">
            <a:spLocks noGrp="1"/>
          </p:cNvSpPr>
          <p:nvPr>
            <p:ph type="subTitle" idx="1"/>
          </p:nvPr>
        </p:nvSpPr>
        <p:spPr>
          <a:xfrm>
            <a:off x="354000" y="2040714"/>
            <a:ext cx="5393600" cy="824407"/>
          </a:xfrm>
          <a:prstGeom prst="rect">
            <a:avLst/>
          </a:prstGeom>
        </p:spPr>
        <p:txBody>
          <a:bodyPr spcFirstLastPara="1" vert="horz" wrap="square" lIns="121900" tIns="121900" rIns="121900" bIns="121900" rtlCol="0" anchor="t" anchorCtr="0">
            <a:normAutofit fontScale="92500" lnSpcReduction="10000"/>
          </a:bodyPr>
          <a:lstStyle/>
          <a:p>
            <a:pPr marL="0" indent="0"/>
            <a:r>
              <a:rPr lang="da" sz="2133" dirty="0">
                <a:latin typeface="Quicksand Medium" pitchFamily="2" charset="0"/>
              </a:rPr>
              <a:t>Tid til at dykke ned i den personlige økonomi</a:t>
            </a:r>
            <a:endParaRPr sz="2133" dirty="0">
              <a:latin typeface="Quicksand Medium" pitchFamily="2" charset="0"/>
            </a:endParaRPr>
          </a:p>
        </p:txBody>
      </p:sp>
      <p:sp>
        <p:nvSpPr>
          <p:cNvPr id="145" name="Google Shape;145;p23"/>
          <p:cNvSpPr txBox="1">
            <a:spLocks noGrp="1"/>
          </p:cNvSpPr>
          <p:nvPr>
            <p:ph type="body" idx="2"/>
          </p:nvPr>
        </p:nvSpPr>
        <p:spPr>
          <a:xfrm>
            <a:off x="6722000" y="-189350"/>
            <a:ext cx="5116000" cy="4666220"/>
          </a:xfrm>
          <a:prstGeom prst="rect">
            <a:avLst/>
          </a:prstGeom>
        </p:spPr>
        <p:txBody>
          <a:bodyPr spcFirstLastPara="1" vert="horz" wrap="square" lIns="121900" tIns="121900" rIns="121900" bIns="121900" rtlCol="0" anchor="ctr" anchorCtr="0">
            <a:normAutofit/>
          </a:bodyPr>
          <a:lstStyle/>
          <a:p>
            <a:pPr marL="0" indent="0">
              <a:buNone/>
            </a:pPr>
            <a:r>
              <a:rPr lang="da" sz="1600" dirty="0">
                <a:solidFill>
                  <a:schemeClr val="bg1"/>
                </a:solidFill>
                <a:latin typeface="Quicksand Medium" pitchFamily="2" charset="0"/>
              </a:rPr>
              <a:t>Vi skal nu arbejde i grupper og i 30 minutter kigge på en case-opgave om “privat budgettering”. </a:t>
            </a:r>
            <a:endParaRPr sz="1600" dirty="0">
              <a:solidFill>
                <a:schemeClr val="bg1"/>
              </a:solidFill>
              <a:latin typeface="Quicksand Medium" pitchFamily="2" charset="0"/>
            </a:endParaRPr>
          </a:p>
          <a:p>
            <a:pPr marL="0" indent="0">
              <a:spcBef>
                <a:spcPts val="1600"/>
              </a:spcBef>
              <a:buClr>
                <a:schemeClr val="dk1"/>
              </a:buClr>
              <a:buSzPts val="1100"/>
              <a:buNone/>
            </a:pPr>
            <a:r>
              <a:rPr lang="da" sz="1600" dirty="0">
                <a:solidFill>
                  <a:schemeClr val="bg1"/>
                </a:solidFill>
                <a:latin typeface="Quicksand Medium" pitchFamily="2" charset="0"/>
              </a:rPr>
              <a:t>I skal enten arbejde med budget for Andersine (1a) eller Anders' (1b),</a:t>
            </a:r>
            <a:endParaRPr sz="1600" dirty="0">
              <a:solidFill>
                <a:schemeClr val="bg1"/>
              </a:solidFill>
              <a:latin typeface="Quicksand Medium" pitchFamily="2" charset="0"/>
            </a:endParaRPr>
          </a:p>
          <a:p>
            <a:pPr marL="0" indent="0">
              <a:spcBef>
                <a:spcPts val="1600"/>
              </a:spcBef>
              <a:buNone/>
            </a:pPr>
            <a:r>
              <a:rPr lang="da" sz="1600" dirty="0">
                <a:solidFill>
                  <a:schemeClr val="bg1"/>
                </a:solidFill>
                <a:latin typeface="Quicksand Medium" pitchFamily="2" charset="0"/>
              </a:rPr>
              <a:t>Formålet er at få en bedre forståelse af personlig økonomi og hvordan man kan planlægge sine investeringer.</a:t>
            </a:r>
            <a:endParaRPr sz="1600" dirty="0">
              <a:solidFill>
                <a:schemeClr val="bg1"/>
              </a:solidFill>
              <a:latin typeface="Quicksand Medium" pitchFamily="2" charset="0"/>
            </a:endParaRPr>
          </a:p>
          <a:p>
            <a:pPr marL="0" indent="0">
              <a:spcBef>
                <a:spcPts val="1600"/>
              </a:spcBef>
              <a:spcAft>
                <a:spcPts val="1600"/>
              </a:spcAft>
              <a:buNone/>
            </a:pPr>
            <a:r>
              <a:rPr lang="da" sz="1600" dirty="0">
                <a:solidFill>
                  <a:schemeClr val="bg1"/>
                </a:solidFill>
                <a:latin typeface="Quicksand Medium" pitchFamily="2" charset="0"/>
              </a:rPr>
              <a:t>Vi ser på resultaterne næste gang vi ses!</a:t>
            </a:r>
            <a:endParaRPr sz="1600" dirty="0">
              <a:solidFill>
                <a:schemeClr val="bg1"/>
              </a:solidFill>
              <a:latin typeface="Quicksand Medium" pitchFamily="2" charset="0"/>
            </a:endParaRPr>
          </a:p>
        </p:txBody>
      </p:sp>
      <p:graphicFrame>
        <p:nvGraphicFramePr>
          <p:cNvPr id="2" name="Tabel 1">
            <a:extLst>
              <a:ext uri="{FF2B5EF4-FFF2-40B4-BE49-F238E27FC236}">
                <a16:creationId xmlns:a16="http://schemas.microsoft.com/office/drawing/2014/main" id="{81C355C2-FAC4-D61A-11B1-E7DB773E7ED1}"/>
              </a:ext>
            </a:extLst>
          </p:cNvPr>
          <p:cNvGraphicFramePr>
            <a:graphicFrameLocks noGrp="1"/>
          </p:cNvGraphicFramePr>
          <p:nvPr/>
        </p:nvGraphicFramePr>
        <p:xfrm>
          <a:off x="670268" y="3057307"/>
          <a:ext cx="4935733" cy="3060700"/>
        </p:xfrm>
        <a:graphic>
          <a:graphicData uri="http://schemas.openxmlformats.org/drawingml/2006/table">
            <a:tbl>
              <a:tblPr>
                <a:tableStyleId>{8FD4443E-F989-4FC4-A0C8-D5A2AF1F390B}</a:tableStyleId>
              </a:tblPr>
              <a:tblGrid>
                <a:gridCol w="2948191">
                  <a:extLst>
                    <a:ext uri="{9D8B030D-6E8A-4147-A177-3AD203B41FA5}">
                      <a16:colId xmlns:a16="http://schemas.microsoft.com/office/drawing/2014/main" val="2818087002"/>
                    </a:ext>
                  </a:extLst>
                </a:gridCol>
                <a:gridCol w="1280861">
                  <a:extLst>
                    <a:ext uri="{9D8B030D-6E8A-4147-A177-3AD203B41FA5}">
                      <a16:colId xmlns:a16="http://schemas.microsoft.com/office/drawing/2014/main" val="535619900"/>
                    </a:ext>
                  </a:extLst>
                </a:gridCol>
                <a:gridCol w="706681">
                  <a:extLst>
                    <a:ext uri="{9D8B030D-6E8A-4147-A177-3AD203B41FA5}">
                      <a16:colId xmlns:a16="http://schemas.microsoft.com/office/drawing/2014/main" val="2418613428"/>
                    </a:ext>
                  </a:extLst>
                </a:gridCol>
              </a:tblGrid>
              <a:tr h="254000">
                <a:tc>
                  <a:txBody>
                    <a:bodyPr/>
                    <a:lstStyle/>
                    <a:p>
                      <a:pPr algn="l" fontAlgn="b"/>
                      <a:r>
                        <a:rPr lang="da-DK" sz="1500" u="none" strike="noStrike" dirty="0">
                          <a:effectLst/>
                        </a:rPr>
                        <a:t>INDTÆGTER</a:t>
                      </a:r>
                      <a:endParaRPr lang="da-DK" sz="1500" b="1" i="0" u="none" strike="noStrike" dirty="0">
                        <a:solidFill>
                          <a:srgbClr val="00B05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867761250"/>
                  </a:ext>
                </a:extLst>
              </a:tr>
              <a:tr h="254000">
                <a:tc>
                  <a:txBody>
                    <a:bodyPr/>
                    <a:lstStyle/>
                    <a:p>
                      <a:pPr algn="l" fontAlgn="b"/>
                      <a:r>
                        <a:rPr lang="da-DK" sz="1400" u="none" strike="noStrike" dirty="0">
                          <a:effectLst/>
                        </a:rPr>
                        <a:t>Løn efter skat</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20.000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538500646"/>
                  </a:ext>
                </a:extLst>
              </a:tr>
              <a:tr h="254000">
                <a:tc>
                  <a:txBody>
                    <a:bodyPr/>
                    <a:lstStyle/>
                    <a:p>
                      <a:pPr algn="l" fontAlgn="b"/>
                      <a:r>
                        <a:rPr lang="da-DK" sz="1400" u="none" strike="noStrike" dirty="0">
                          <a:effectLst/>
                        </a:rPr>
                        <a:t>Samlevers løn efter skat</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18.000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463244560"/>
                  </a:ext>
                </a:extLst>
              </a:tr>
              <a:tr h="254000">
                <a:tc>
                  <a:txBody>
                    <a:bodyPr/>
                    <a:lstStyle/>
                    <a:p>
                      <a:pPr algn="l" fontAlgn="b"/>
                      <a:r>
                        <a:rPr lang="da-DK" sz="1400" u="none" strike="noStrike" dirty="0">
                          <a:effectLst/>
                        </a:rPr>
                        <a:t>Dagpenge, SU</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546854391"/>
                  </a:ext>
                </a:extLst>
              </a:tr>
              <a:tr h="254000">
                <a:tc>
                  <a:txBody>
                    <a:bodyPr/>
                    <a:lstStyle/>
                    <a:p>
                      <a:pPr algn="l" fontAlgn="b"/>
                      <a:r>
                        <a:rPr lang="da-DK" sz="1400" u="none" strike="noStrike" dirty="0">
                          <a:effectLst/>
                        </a:rPr>
                        <a:t>Børnepenge</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4.600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halvt år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509928157"/>
                  </a:ext>
                </a:extLst>
              </a:tr>
              <a:tr h="254000">
                <a:tc>
                  <a:txBody>
                    <a:bodyPr/>
                    <a:lstStyle/>
                    <a:p>
                      <a:pPr algn="l" fontAlgn="b"/>
                      <a:r>
                        <a:rPr lang="da-DK" sz="1400" u="none" strike="noStrike">
                          <a:effectLst/>
                        </a:rPr>
                        <a:t>Boligstøtte</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095638508"/>
                  </a:ext>
                </a:extLst>
              </a:tr>
              <a:tr h="266700">
                <a:tc>
                  <a:txBody>
                    <a:bodyPr/>
                    <a:lstStyle/>
                    <a:p>
                      <a:pPr algn="l" fontAlgn="b"/>
                      <a:r>
                        <a:rPr lang="da-DK" sz="1400" u="none" strike="noStrike">
                          <a:effectLst/>
                        </a:rPr>
                        <a:t>Øvrige indtægter efter skat</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034368471"/>
                  </a:ext>
                </a:extLst>
              </a:tr>
              <a:tr h="254000">
                <a:tc>
                  <a:txBody>
                    <a:bodyPr/>
                    <a:lstStyle/>
                    <a:p>
                      <a:pPr algn="l" fontAlgn="b"/>
                      <a:r>
                        <a:rPr lang="da-DK" sz="1400" u="none" strike="noStrike">
                          <a:effectLst/>
                        </a:rPr>
                        <a:t>Indtægter pr. år</a:t>
                      </a:r>
                      <a:endParaRPr lang="da-DK" sz="1400" b="1"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465.200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919556832"/>
                  </a:ext>
                </a:extLst>
              </a:tr>
              <a:tr h="254000">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317897378"/>
                  </a:ext>
                </a:extLst>
              </a:tr>
              <a:tr h="254000">
                <a:tc>
                  <a:txBody>
                    <a:bodyPr/>
                    <a:lstStyle/>
                    <a:p>
                      <a:pPr algn="l" fontAlgn="b"/>
                      <a:r>
                        <a:rPr lang="da-DK" sz="1500" u="none" strike="noStrike">
                          <a:effectLst/>
                        </a:rPr>
                        <a:t>UDGIFTER TIL BOLIG</a:t>
                      </a:r>
                      <a:endParaRPr lang="da-DK" sz="1500" b="1" i="0" u="none" strike="noStrike">
                        <a:solidFill>
                          <a:srgbClr val="00B05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2129546392"/>
                  </a:ext>
                </a:extLst>
              </a:tr>
              <a:tr h="254000">
                <a:tc>
                  <a:txBody>
                    <a:bodyPr/>
                    <a:lstStyle/>
                    <a:p>
                      <a:pPr algn="l" fontAlgn="b"/>
                      <a:r>
                        <a:rPr lang="da-DK" sz="1400" u="none" strike="noStrike" dirty="0">
                          <a:effectLst/>
                        </a:rPr>
                        <a:t>Husleje/ydelse på boliglån</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15.000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171609655"/>
                  </a:ext>
                </a:extLst>
              </a:tr>
              <a:tr h="254000">
                <a:tc>
                  <a:txBody>
                    <a:bodyPr/>
                    <a:lstStyle/>
                    <a:p>
                      <a:pPr algn="l" fontAlgn="b"/>
                      <a:r>
                        <a:rPr lang="da-DK" sz="1400" u="none" strike="noStrike" dirty="0">
                          <a:effectLst/>
                        </a:rPr>
                        <a:t>Varme</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1.000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dirty="0">
                          <a:effectLst/>
                        </a:rPr>
                        <a:t>md.</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329619112"/>
                  </a:ext>
                </a:extLst>
              </a:tr>
            </a:tbl>
          </a:graphicData>
        </a:graphic>
      </p:graphicFrame>
      <p:pic>
        <p:nvPicPr>
          <p:cNvPr id="8" name="Billede 7">
            <a:extLst>
              <a:ext uri="{FF2B5EF4-FFF2-40B4-BE49-F238E27FC236}">
                <a16:creationId xmlns:a16="http://schemas.microsoft.com/office/drawing/2014/main" id="{BC08D409-915C-39B8-D9B1-3A779A10EC57}"/>
              </a:ext>
            </a:extLst>
          </p:cNvPr>
          <p:cNvPicPr>
            <a:picLocks noChangeAspect="1"/>
          </p:cNvPicPr>
          <p:nvPr/>
        </p:nvPicPr>
        <p:blipFill>
          <a:blip r:embed="rId3"/>
          <a:stretch>
            <a:fillRect/>
          </a:stretch>
        </p:blipFill>
        <p:spPr>
          <a:xfrm>
            <a:off x="6283689" y="3718560"/>
            <a:ext cx="5238044" cy="2946400"/>
          </a:xfrm>
          <a:prstGeom prst="rect">
            <a:avLst/>
          </a:prstGeom>
        </p:spPr>
      </p:pic>
      <p:sp>
        <p:nvSpPr>
          <p:cNvPr id="3" name="Tekstfelt 2">
            <a:extLst>
              <a:ext uri="{FF2B5EF4-FFF2-40B4-BE49-F238E27FC236}">
                <a16:creationId xmlns:a16="http://schemas.microsoft.com/office/drawing/2014/main" id="{6C5D9D8D-68E8-CE6D-A5EF-39A503D40768}"/>
              </a:ext>
            </a:extLst>
          </p:cNvPr>
          <p:cNvSpPr txBox="1">
            <a:spLocks noChangeArrowheads="1"/>
          </p:cNvSpPr>
          <p:nvPr/>
        </p:nvSpPr>
        <p:spPr bwMode="auto">
          <a:xfrm>
            <a:off x="0" y="6489431"/>
            <a:ext cx="6096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415600" y="593366"/>
            <a:ext cx="5406080" cy="1367513"/>
          </a:xfrm>
          <a:prstGeom prst="rect">
            <a:avLst/>
          </a:prstGeom>
        </p:spPr>
        <p:txBody>
          <a:bodyPr spcFirstLastPara="1" vert="horz" wrap="square" lIns="121900" tIns="121900" rIns="121900" bIns="121900" rtlCol="0" anchor="t" anchorCtr="0">
            <a:normAutofit/>
          </a:bodyPr>
          <a:lstStyle/>
          <a:p>
            <a:r>
              <a:rPr lang="da" sz="3200" dirty="0">
                <a:solidFill>
                  <a:srgbClr val="30D4BC"/>
                </a:solidFill>
                <a:latin typeface="Quicksand Medium" pitchFamily="2" charset="0"/>
              </a:rPr>
              <a:t>Dagens vigtigste pointer </a:t>
            </a:r>
            <a:br>
              <a:rPr lang="da" sz="3200" dirty="0">
                <a:solidFill>
                  <a:srgbClr val="30D4BC"/>
                </a:solidFill>
                <a:latin typeface="Quicksand Medium" pitchFamily="2" charset="0"/>
              </a:rPr>
            </a:br>
            <a:r>
              <a:rPr lang="da" sz="3200" dirty="0">
                <a:solidFill>
                  <a:srgbClr val="30D4BC"/>
                </a:solidFill>
                <a:latin typeface="Quicksand Medium" pitchFamily="2" charset="0"/>
              </a:rPr>
              <a:t>- Hvad har vi lært i dag?</a:t>
            </a:r>
            <a:endParaRPr sz="3200" dirty="0">
              <a:solidFill>
                <a:srgbClr val="30D4BC"/>
              </a:solidFill>
              <a:latin typeface="Quicksand Medium" pitchFamily="2" charset="0"/>
            </a:endParaRPr>
          </a:p>
        </p:txBody>
      </p:sp>
      <p:sp>
        <p:nvSpPr>
          <p:cNvPr id="152" name="Google Shape;152;p24"/>
          <p:cNvSpPr txBox="1">
            <a:spLocks noGrp="1"/>
          </p:cNvSpPr>
          <p:nvPr>
            <p:ph type="body" idx="1"/>
          </p:nvPr>
        </p:nvSpPr>
        <p:spPr>
          <a:xfrm>
            <a:off x="415600" y="2075114"/>
            <a:ext cx="4847280" cy="2425767"/>
          </a:xfrm>
          <a:prstGeom prst="rect">
            <a:avLst/>
          </a:prstGeom>
        </p:spPr>
        <p:txBody>
          <a:bodyPr spcFirstLastPara="1" vert="horz" wrap="square" lIns="121900" tIns="121900" rIns="121900" bIns="121900" rtlCol="0" anchor="t" anchorCtr="0">
            <a:normAutofit/>
          </a:bodyPr>
          <a:lstStyle/>
          <a:p>
            <a:pPr>
              <a:buBlip>
                <a:blip r:embed="rId3"/>
              </a:buBlip>
            </a:pPr>
            <a:r>
              <a:rPr lang="da" sz="1600" dirty="0">
                <a:latin typeface="Quicksand Medium" pitchFamily="2" charset="0"/>
              </a:rPr>
              <a:t>Vi har undersøgt nogle grundlæggende økonomiske begreber og set, hvordan de relaterer til investeringer.</a:t>
            </a:r>
            <a:br>
              <a:rPr lang="da" sz="1600" dirty="0">
                <a:latin typeface="Quicksand Medium" pitchFamily="2" charset="0"/>
              </a:rPr>
            </a:br>
            <a:endParaRPr sz="1600" dirty="0">
              <a:latin typeface="Quicksand Medium" pitchFamily="2" charset="0"/>
            </a:endParaRPr>
          </a:p>
          <a:p>
            <a:pPr>
              <a:buBlip>
                <a:blip r:embed="rId3"/>
              </a:buBlip>
            </a:pPr>
            <a:r>
              <a:rPr lang="da" sz="1600" dirty="0">
                <a:latin typeface="Quicksand Medium" pitchFamily="2" charset="0"/>
              </a:rPr>
              <a:t>Vi er også dykket ned i personlig økonomi gennem en case-opgave.</a:t>
            </a:r>
            <a:endParaRPr sz="1600" dirty="0">
              <a:latin typeface="Quicksand Medium" pitchFamily="2" charset="0"/>
            </a:endParaRPr>
          </a:p>
        </p:txBody>
      </p:sp>
      <p:pic>
        <p:nvPicPr>
          <p:cNvPr id="5" name="Billede 4">
            <a:extLst>
              <a:ext uri="{FF2B5EF4-FFF2-40B4-BE49-F238E27FC236}">
                <a16:creationId xmlns:a16="http://schemas.microsoft.com/office/drawing/2014/main" id="{43BBE3B2-8D1F-EF6C-49A8-BBA1FFD121F2}"/>
              </a:ext>
            </a:extLst>
          </p:cNvPr>
          <p:cNvPicPr>
            <a:picLocks noChangeAspect="1"/>
          </p:cNvPicPr>
          <p:nvPr/>
        </p:nvPicPr>
        <p:blipFill rotWithShape="1">
          <a:blip r:embed="rId4">
            <a:extLst>
              <a:ext uri="{28A0092B-C50C-407E-A947-70E740481C1C}">
                <a14:useLocalDpi xmlns:a14="http://schemas.microsoft.com/office/drawing/2010/main" val="0"/>
              </a:ext>
            </a:extLst>
          </a:blip>
          <a:srcRect l="24913" r="22807"/>
          <a:stretch/>
        </p:blipFill>
        <p:spPr>
          <a:xfrm>
            <a:off x="5821681" y="0"/>
            <a:ext cx="6370319" cy="6858000"/>
          </a:xfrm>
          <a:prstGeom prst="rect">
            <a:avLst/>
          </a:prstGeom>
        </p:spPr>
      </p:pic>
      <p:sp>
        <p:nvSpPr>
          <p:cNvPr id="2" name="Tekstfelt 2">
            <a:extLst>
              <a:ext uri="{FF2B5EF4-FFF2-40B4-BE49-F238E27FC236}">
                <a16:creationId xmlns:a16="http://schemas.microsoft.com/office/drawing/2014/main" id="{6D848739-9CE5-9AF6-D061-5ABFD4CE859E}"/>
              </a:ext>
            </a:extLst>
          </p:cNvPr>
          <p:cNvSpPr txBox="1">
            <a:spLocks noChangeArrowheads="1"/>
          </p:cNvSpPr>
          <p:nvPr/>
        </p:nvSpPr>
        <p:spPr bwMode="auto">
          <a:xfrm>
            <a:off x="0" y="6489431"/>
            <a:ext cx="582168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Google Shape;107;p3">
            <a:extLst>
              <a:ext uri="{FF2B5EF4-FFF2-40B4-BE49-F238E27FC236}">
                <a16:creationId xmlns:a16="http://schemas.microsoft.com/office/drawing/2014/main" id="{48F822DF-E6E2-5812-FC95-6BA07D9E1EEE}"/>
              </a:ext>
            </a:extLst>
          </p:cNvPr>
          <p:cNvSpPr/>
          <p:nvPr/>
        </p:nvSpPr>
        <p:spPr>
          <a:xfrm>
            <a:off x="6096000" y="0"/>
            <a:ext cx="6096000" cy="6858000"/>
          </a:xfrm>
          <a:prstGeom prst="rect">
            <a:avLst/>
          </a:prstGeom>
          <a:solidFill>
            <a:srgbClr val="323343"/>
          </a:solidFill>
          <a:ln>
            <a:noFill/>
          </a:ln>
          <a:effectLst/>
        </p:spPr>
        <p:txBody>
          <a:bodyPr spcFirstLastPara="1" wrap="square" lIns="121900" tIns="60933" rIns="121900" bIns="60933" anchor="ctr" anchorCtr="0">
            <a:noAutofit/>
          </a:bodyPr>
          <a:lstStyle/>
          <a:p>
            <a:pPr algn="ctr"/>
            <a:endParaRPr lang="da-DK" sz="2400">
              <a:solidFill>
                <a:schemeClr val="bg1"/>
              </a:solidFill>
              <a:latin typeface="Quicksand Medium" pitchFamily="2" charset="0"/>
              <a:ea typeface="Calibri"/>
              <a:cs typeface="Calibri"/>
              <a:sym typeface="Calibri"/>
            </a:endParaRPr>
          </a:p>
        </p:txBody>
      </p:sp>
      <p:sp>
        <p:nvSpPr>
          <p:cNvPr id="161" name="Google Shape;161;p25"/>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rmAutofit/>
          </a:bodyPr>
          <a:lstStyle/>
          <a:p>
            <a:r>
              <a:rPr lang="da" sz="4800" dirty="0">
                <a:solidFill>
                  <a:srgbClr val="30D4BC"/>
                </a:solidFill>
                <a:latin typeface="Quicksand Medium" pitchFamily="2" charset="0"/>
              </a:rPr>
              <a:t>Forberedelse til næste modul</a:t>
            </a:r>
            <a:endParaRPr sz="4800" dirty="0">
              <a:solidFill>
                <a:srgbClr val="30D4BC"/>
              </a:solidFill>
              <a:latin typeface="Quicksand Medium" pitchFamily="2" charset="0"/>
            </a:endParaRPr>
          </a:p>
        </p:txBody>
      </p:sp>
      <p:sp>
        <p:nvSpPr>
          <p:cNvPr id="162" name="Google Shape;162;p25"/>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rmAutofit/>
          </a:bodyPr>
          <a:lstStyle/>
          <a:p>
            <a:pPr marL="0" indent="0"/>
            <a:r>
              <a:rPr lang="da" sz="2400" dirty="0">
                <a:latin typeface="Quicksand Medium" pitchFamily="2" charset="0"/>
              </a:rPr>
              <a:t>Inden vi siger “tak for i dag”</a:t>
            </a:r>
            <a:endParaRPr sz="2400" dirty="0">
              <a:latin typeface="Quicksand Medium" pitchFamily="2" charset="0"/>
            </a:endParaRPr>
          </a:p>
        </p:txBody>
      </p:sp>
      <p:sp>
        <p:nvSpPr>
          <p:cNvPr id="163" name="Google Shape;163;p25"/>
          <p:cNvSpPr txBox="1">
            <a:spLocks noGrp="1"/>
          </p:cNvSpPr>
          <p:nvPr>
            <p:ph type="body" idx="2"/>
          </p:nvPr>
        </p:nvSpPr>
        <p:spPr>
          <a:xfrm>
            <a:off x="6197533" y="506367"/>
            <a:ext cx="5504400" cy="6021600"/>
          </a:xfrm>
          <a:prstGeom prst="rect">
            <a:avLst/>
          </a:prstGeom>
        </p:spPr>
        <p:txBody>
          <a:bodyPr spcFirstLastPara="1" vert="horz" wrap="square" lIns="121900" tIns="121900" rIns="121900" bIns="121900" rtlCol="0" anchor="t" anchorCtr="0">
            <a:normAutofit/>
          </a:bodyPr>
          <a:lstStyle/>
          <a:p>
            <a:pPr marL="0" indent="0">
              <a:buNone/>
            </a:pPr>
            <a:r>
              <a:rPr lang="da" sz="1867" b="1" dirty="0">
                <a:solidFill>
                  <a:schemeClr val="bg1"/>
                </a:solidFill>
                <a:latin typeface="Quicksand Medium" pitchFamily="2" charset="0"/>
              </a:rPr>
              <a:t>Lektie til næste gang:</a:t>
            </a:r>
            <a:endParaRPr sz="1867" b="1" dirty="0">
              <a:solidFill>
                <a:schemeClr val="bg1"/>
              </a:solidFill>
              <a:latin typeface="Quicksand Medium" pitchFamily="2" charset="0"/>
            </a:endParaRPr>
          </a:p>
          <a:p>
            <a:pPr>
              <a:spcBef>
                <a:spcPts val="1600"/>
              </a:spcBef>
              <a:buBlip>
                <a:blip r:embed="rId3"/>
              </a:buBlip>
            </a:pPr>
            <a:r>
              <a:rPr lang="da" sz="1867" dirty="0">
                <a:solidFill>
                  <a:schemeClr val="bg1"/>
                </a:solidFill>
                <a:latin typeface="Quicksand Medium" pitchFamily="2" charset="0"/>
              </a:rPr>
              <a:t>Vi begynder at bruge Aktiedysten i vores næste modul. Tag et kig på platformen, og bliv fortrolig med dens funktioner.</a:t>
            </a:r>
            <a:br>
              <a:rPr lang="da" sz="1867" dirty="0">
                <a:solidFill>
                  <a:schemeClr val="bg1"/>
                </a:solidFill>
                <a:latin typeface="Quicksand Medium" pitchFamily="2" charset="0"/>
              </a:rPr>
            </a:br>
            <a:endParaRPr sz="1867" dirty="0">
              <a:solidFill>
                <a:schemeClr val="bg1"/>
              </a:solidFill>
              <a:latin typeface="Quicksand Medium" pitchFamily="2" charset="0"/>
            </a:endParaRPr>
          </a:p>
          <a:p>
            <a:pPr>
              <a:buBlip>
                <a:blip r:embed="rId3"/>
              </a:buBlip>
            </a:pPr>
            <a:r>
              <a:rPr lang="da" sz="1867" dirty="0">
                <a:solidFill>
                  <a:schemeClr val="bg1"/>
                </a:solidFill>
                <a:latin typeface="Quicksand Medium" pitchFamily="2" charset="0"/>
              </a:rPr>
              <a:t>Til næste gang: Se de fem afsnit i videokurset, som vil give jer en god introduktion til Aktiedysten.</a:t>
            </a:r>
            <a:endParaRPr sz="1867" dirty="0">
              <a:solidFill>
                <a:schemeClr val="bg1"/>
              </a:solidFill>
              <a:latin typeface="Quicksand Medium" pitchFamily="2" charset="0"/>
            </a:endParaRPr>
          </a:p>
        </p:txBody>
      </p:sp>
      <p:pic>
        <p:nvPicPr>
          <p:cNvPr id="4" name="Billede 3">
            <a:extLst>
              <a:ext uri="{FF2B5EF4-FFF2-40B4-BE49-F238E27FC236}">
                <a16:creationId xmlns:a16="http://schemas.microsoft.com/office/drawing/2014/main" id="{3E4154A4-D5B6-63FB-897D-26E9F3D1C1C8}"/>
              </a:ext>
            </a:extLst>
          </p:cNvPr>
          <p:cNvPicPr>
            <a:picLocks noChangeAspect="1"/>
          </p:cNvPicPr>
          <p:nvPr/>
        </p:nvPicPr>
        <p:blipFill rotWithShape="1">
          <a:blip r:embed="rId4"/>
          <a:srcRect l="32667" r="28133"/>
          <a:stretch/>
        </p:blipFill>
        <p:spPr>
          <a:xfrm>
            <a:off x="7796440" y="3087130"/>
            <a:ext cx="2639913" cy="3788141"/>
          </a:xfrm>
          <a:prstGeom prst="rect">
            <a:avLst/>
          </a:prstGeom>
        </p:spPr>
      </p:pic>
      <p:sp>
        <p:nvSpPr>
          <p:cNvPr id="5" name="Tekstfelt 2">
            <a:extLst>
              <a:ext uri="{FF2B5EF4-FFF2-40B4-BE49-F238E27FC236}">
                <a16:creationId xmlns:a16="http://schemas.microsoft.com/office/drawing/2014/main" id="{858ACBCC-D671-1490-1E51-6FCE2B327CD3}"/>
              </a:ext>
            </a:extLst>
          </p:cNvPr>
          <p:cNvSpPr txBox="1">
            <a:spLocks noChangeArrowheads="1"/>
          </p:cNvSpPr>
          <p:nvPr/>
        </p:nvSpPr>
        <p:spPr bwMode="auto">
          <a:xfrm>
            <a:off x="0" y="6489431"/>
            <a:ext cx="6096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913140"/>
            <a:ext cx="11360800" cy="763600"/>
          </a:xfrm>
          <a:prstGeom prst="rect">
            <a:avLst/>
          </a:prstGeom>
        </p:spPr>
        <p:txBody>
          <a:bodyPr spcFirstLastPara="1" vert="horz" wrap="square" lIns="121900" tIns="121900" rIns="121900" bIns="121900" rtlCol="0" anchor="t" anchorCtr="0">
            <a:normAutofit fontScale="90000"/>
          </a:bodyPr>
          <a:lstStyle/>
          <a:p>
            <a:r>
              <a:rPr lang="da" b="1" dirty="0">
                <a:solidFill>
                  <a:srgbClr val="30D4BC"/>
                </a:solidFill>
                <a:latin typeface="Quicksand Medium" pitchFamily="2" charset="0"/>
              </a:rPr>
              <a:t>Velkommen til </a:t>
            </a:r>
            <a:br>
              <a:rPr lang="da" b="1" dirty="0">
                <a:solidFill>
                  <a:srgbClr val="30D4BC"/>
                </a:solidFill>
                <a:latin typeface="Quicksand Medium" pitchFamily="2" charset="0"/>
              </a:rPr>
            </a:br>
            <a:r>
              <a:rPr lang="da" b="1" dirty="0">
                <a:solidFill>
                  <a:srgbClr val="30D4BC"/>
                </a:solidFill>
                <a:latin typeface="Quicksand Medium" pitchFamily="2" charset="0"/>
              </a:rPr>
              <a:t>Investeringer 101</a:t>
            </a:r>
            <a:endParaRPr b="1" dirty="0">
              <a:solidFill>
                <a:srgbClr val="30D4BC"/>
              </a:solidFill>
              <a:latin typeface="Quicksand Medium" pitchFamily="2" charset="0"/>
            </a:endParaRPr>
          </a:p>
        </p:txBody>
      </p:sp>
      <p:sp>
        <p:nvSpPr>
          <p:cNvPr id="61" name="Google Shape;61;p14"/>
          <p:cNvSpPr txBox="1">
            <a:spLocks noGrp="1"/>
          </p:cNvSpPr>
          <p:nvPr>
            <p:ph type="body" idx="1"/>
          </p:nvPr>
        </p:nvSpPr>
        <p:spPr>
          <a:xfrm>
            <a:off x="415600" y="2187691"/>
            <a:ext cx="5333200" cy="4555200"/>
          </a:xfrm>
          <a:prstGeom prst="rect">
            <a:avLst/>
          </a:prstGeom>
        </p:spPr>
        <p:txBody>
          <a:bodyPr spcFirstLastPara="1" vert="horz" wrap="square" lIns="121900" tIns="121900" rIns="121900" bIns="121900" rtlCol="0" anchor="t" anchorCtr="0">
            <a:normAutofit/>
          </a:bodyPr>
          <a:lstStyle/>
          <a:p>
            <a:pPr>
              <a:buBlip>
                <a:blip r:embed="rId3"/>
              </a:buBlip>
            </a:pPr>
            <a:r>
              <a:rPr lang="da" sz="1600" dirty="0">
                <a:latin typeface="Quicksand Medium" pitchFamily="2" charset="0"/>
              </a:rPr>
              <a:t>Formålet med dette kursus er at give jer et fundament for at forstå investeringer og personlig økonomi.</a:t>
            </a:r>
            <a:br>
              <a:rPr lang="da" sz="1600" dirty="0">
                <a:latin typeface="Quicksand Medium" pitchFamily="2" charset="0"/>
              </a:rPr>
            </a:br>
            <a:endParaRPr sz="1600" dirty="0">
              <a:latin typeface="Quicksand Medium" pitchFamily="2" charset="0"/>
            </a:endParaRPr>
          </a:p>
          <a:p>
            <a:pPr>
              <a:buBlip>
                <a:blip r:embed="rId3"/>
              </a:buBlip>
            </a:pPr>
            <a:r>
              <a:rPr lang="da" sz="1600" dirty="0">
                <a:latin typeface="Quicksand Medium" pitchFamily="2" charset="0"/>
              </a:rPr>
              <a:t>Vi vil anvende Aktiedysten som et læringsværktøj i løbet af vores kursus.</a:t>
            </a:r>
            <a:br>
              <a:rPr lang="da" sz="1600" dirty="0">
                <a:latin typeface="Quicksand Medium" pitchFamily="2" charset="0"/>
              </a:rPr>
            </a:br>
            <a:endParaRPr sz="1600" dirty="0">
              <a:latin typeface="Quicksand Medium" pitchFamily="2" charset="0"/>
            </a:endParaRPr>
          </a:p>
          <a:p>
            <a:pPr>
              <a:buBlip>
                <a:blip r:embed="rId3"/>
              </a:buBlip>
            </a:pPr>
            <a:r>
              <a:rPr lang="da" sz="1600" dirty="0">
                <a:latin typeface="Quicksand Medium" pitchFamily="2" charset="0"/>
              </a:rPr>
              <a:t>Gennem fire moduler vil vi udforske økonomiske grundbegreber, investeringsteorier og -praksis, samt hvordan det hele hænger sammen.</a:t>
            </a:r>
            <a:endParaRPr sz="1600" dirty="0">
              <a:latin typeface="Quicksand Medium" pitchFamily="2" charset="0"/>
            </a:endParaRPr>
          </a:p>
        </p:txBody>
      </p:sp>
      <p:pic>
        <p:nvPicPr>
          <p:cNvPr id="2" name="Billede 1">
            <a:extLst>
              <a:ext uri="{FF2B5EF4-FFF2-40B4-BE49-F238E27FC236}">
                <a16:creationId xmlns:a16="http://schemas.microsoft.com/office/drawing/2014/main" id="{0B0C914C-AE07-EA5B-16EA-92A5BDBB264E}"/>
              </a:ext>
            </a:extLst>
          </p:cNvPr>
          <p:cNvPicPr>
            <a:picLocks noChangeAspect="1"/>
          </p:cNvPicPr>
          <p:nvPr/>
        </p:nvPicPr>
        <p:blipFill rotWithShape="1">
          <a:blip r:embed="rId4">
            <a:extLst>
              <a:ext uri="{28A0092B-C50C-407E-A947-70E740481C1C}">
                <a14:useLocalDpi xmlns:a14="http://schemas.microsoft.com/office/drawing/2010/main" val="0"/>
              </a:ext>
            </a:extLst>
          </a:blip>
          <a:srcRect l="24913" r="22807"/>
          <a:stretch/>
        </p:blipFill>
        <p:spPr>
          <a:xfrm>
            <a:off x="5817937" y="0"/>
            <a:ext cx="6374063" cy="6858000"/>
          </a:xfrm>
          <a:prstGeom prst="rect">
            <a:avLst/>
          </a:prstGeom>
        </p:spPr>
      </p:pic>
      <p:sp>
        <p:nvSpPr>
          <p:cNvPr id="3" name="Tekstfelt 2">
            <a:extLst>
              <a:ext uri="{FF2B5EF4-FFF2-40B4-BE49-F238E27FC236}">
                <a16:creationId xmlns:a16="http://schemas.microsoft.com/office/drawing/2014/main" id="{C9E6400B-247F-95F8-6B6F-C8B709BB945D}"/>
              </a:ext>
            </a:extLst>
          </p:cNvPr>
          <p:cNvSpPr txBox="1">
            <a:spLocks noChangeArrowheads="1"/>
          </p:cNvSpPr>
          <p:nvPr/>
        </p:nvSpPr>
        <p:spPr bwMode="auto">
          <a:xfrm>
            <a:off x="0" y="6489431"/>
            <a:ext cx="5817936"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5" name="Billede 4">
            <a:extLst>
              <a:ext uri="{FF2B5EF4-FFF2-40B4-BE49-F238E27FC236}">
                <a16:creationId xmlns:a16="http://schemas.microsoft.com/office/drawing/2014/main" id="{E92C0D85-B9D5-2A3A-B484-AC8F2CF1A7C1}"/>
              </a:ext>
            </a:extLst>
          </p:cNvPr>
          <p:cNvPicPr>
            <a:picLocks noChangeAspect="1"/>
          </p:cNvPicPr>
          <p:nvPr/>
        </p:nvPicPr>
        <p:blipFill rotWithShape="1">
          <a:blip r:embed="rId3"/>
          <a:srcRect l="4878" r="10595"/>
          <a:stretch/>
        </p:blipFill>
        <p:spPr>
          <a:xfrm>
            <a:off x="4670473" y="1852638"/>
            <a:ext cx="7521527" cy="5005361"/>
          </a:xfrm>
          <a:prstGeom prst="rect">
            <a:avLst/>
          </a:prstGeom>
        </p:spPr>
      </p:pic>
      <p:sp>
        <p:nvSpPr>
          <p:cNvPr id="69" name="Google Shape;69;p15"/>
          <p:cNvSpPr txBox="1">
            <a:spLocks noGrp="1"/>
          </p:cNvSpPr>
          <p:nvPr>
            <p:ph type="title"/>
          </p:nvPr>
        </p:nvSpPr>
        <p:spPr>
          <a:xfrm>
            <a:off x="415600" y="979447"/>
            <a:ext cx="11360800" cy="763600"/>
          </a:xfrm>
          <a:prstGeom prst="rect">
            <a:avLst/>
          </a:prstGeom>
        </p:spPr>
        <p:txBody>
          <a:bodyPr spcFirstLastPara="1" vert="horz" wrap="square" lIns="121900" tIns="121900" rIns="121900" bIns="121900" rtlCol="0" anchor="t" anchorCtr="0">
            <a:normAutofit fontScale="90000"/>
          </a:bodyPr>
          <a:lstStyle/>
          <a:p>
            <a:r>
              <a:rPr lang="da" dirty="0">
                <a:solidFill>
                  <a:srgbClr val="30D4BC"/>
                </a:solidFill>
                <a:latin typeface="Quicksand Medium" pitchFamily="2" charset="0"/>
              </a:rPr>
              <a:t>T</a:t>
            </a:r>
            <a:r>
              <a:rPr lang="da" b="1" dirty="0">
                <a:solidFill>
                  <a:srgbClr val="30D4BC"/>
                </a:solidFill>
                <a:latin typeface="Quicksand Medium" pitchFamily="2" charset="0"/>
              </a:rPr>
              <a:t>id til “AktieQuizzen”</a:t>
            </a:r>
            <a:endParaRPr b="1" dirty="0">
              <a:solidFill>
                <a:srgbClr val="30D4BC"/>
              </a:solidFill>
              <a:latin typeface="Quicksand Medium" pitchFamily="2" charset="0"/>
            </a:endParaRPr>
          </a:p>
        </p:txBody>
      </p:sp>
      <p:sp>
        <p:nvSpPr>
          <p:cNvPr id="70" name="Google Shape;70;p15"/>
          <p:cNvSpPr txBox="1">
            <a:spLocks noGrp="1"/>
          </p:cNvSpPr>
          <p:nvPr>
            <p:ph type="body" idx="1"/>
          </p:nvPr>
        </p:nvSpPr>
        <p:spPr>
          <a:xfrm>
            <a:off x="415600" y="1922714"/>
            <a:ext cx="5456880" cy="3980247"/>
          </a:xfrm>
          <a:prstGeom prst="rect">
            <a:avLst/>
          </a:prstGeom>
        </p:spPr>
        <p:txBody>
          <a:bodyPr spcFirstLastPara="1" vert="horz" wrap="square" lIns="121900" tIns="121900" rIns="121900" bIns="121900" rtlCol="0" anchor="t" anchorCtr="0">
            <a:normAutofit/>
          </a:bodyPr>
          <a:lstStyle/>
          <a:p>
            <a:pPr>
              <a:buBlip>
                <a:blip r:embed="rId4"/>
              </a:buBlip>
            </a:pPr>
            <a:r>
              <a:rPr lang="da" sz="1600" dirty="0">
                <a:latin typeface="Quicksand Medium" pitchFamily="2" charset="0"/>
              </a:rPr>
              <a:t>Vi starter med en quiz for at kortlægge jeres forforståelse - ingen bekymringer, det er ikke en test. Det er blot for at se, hvad I allerede ved.</a:t>
            </a:r>
            <a:br>
              <a:rPr lang="da" sz="1600" dirty="0">
                <a:latin typeface="Quicksand Medium" pitchFamily="2" charset="0"/>
              </a:rPr>
            </a:br>
            <a:endParaRPr sz="1600" dirty="0">
              <a:latin typeface="Quicksand Medium" pitchFamily="2" charset="0"/>
            </a:endParaRPr>
          </a:p>
          <a:p>
            <a:pPr>
              <a:buBlip>
                <a:blip r:embed="rId4"/>
              </a:buBlip>
            </a:pPr>
            <a:r>
              <a:rPr lang="da" sz="1600" dirty="0">
                <a:latin typeface="Quicksand Medium" pitchFamily="2" charset="0"/>
              </a:rPr>
              <a:t>Prøv at svare uden at slå spørgsmålet op online. </a:t>
            </a:r>
            <a:br>
              <a:rPr lang="da" sz="1600" dirty="0">
                <a:latin typeface="Quicksand Medium" pitchFamily="2" charset="0"/>
              </a:rPr>
            </a:br>
            <a:endParaRPr sz="1600" dirty="0">
              <a:latin typeface="Quicksand Medium" pitchFamily="2" charset="0"/>
            </a:endParaRPr>
          </a:p>
          <a:p>
            <a:pPr>
              <a:buBlip>
                <a:blip r:embed="rId4"/>
              </a:buBlip>
            </a:pPr>
            <a:r>
              <a:rPr lang="da" sz="1600" dirty="0">
                <a:latin typeface="Quicksand Medium" pitchFamily="2" charset="0"/>
              </a:rPr>
              <a:t>I  har nu 20 minutter til at quizze de 20 spørgsmål. I må gerne tale sammen, men I skal have egne besvarelser.</a:t>
            </a:r>
            <a:br>
              <a:rPr lang="da" sz="1600" dirty="0">
                <a:latin typeface="Quicksand Medium" pitchFamily="2" charset="0"/>
              </a:rPr>
            </a:br>
            <a:endParaRPr sz="1600" dirty="0">
              <a:latin typeface="Quicksand Medium" pitchFamily="2" charset="0"/>
            </a:endParaRPr>
          </a:p>
          <a:p>
            <a:pPr>
              <a:buBlip>
                <a:blip r:embed="rId4"/>
              </a:buBlip>
            </a:pPr>
            <a:r>
              <a:rPr lang="da" sz="1600" dirty="0">
                <a:latin typeface="Quicksand Medium" pitchFamily="2" charset="0"/>
              </a:rPr>
              <a:t>Brug som minimum et øjeblik på at gennemgå og besvare spørgsmålene så godt I kan.</a:t>
            </a:r>
          </a:p>
        </p:txBody>
      </p:sp>
      <p:pic>
        <p:nvPicPr>
          <p:cNvPr id="7" name="Billede 6">
            <a:extLst>
              <a:ext uri="{FF2B5EF4-FFF2-40B4-BE49-F238E27FC236}">
                <a16:creationId xmlns:a16="http://schemas.microsoft.com/office/drawing/2014/main" id="{94D45BF2-860A-C41F-D1DA-CBDA2DFDB0A2}"/>
              </a:ext>
            </a:extLst>
          </p:cNvPr>
          <p:cNvPicPr>
            <a:picLocks noChangeAspect="1"/>
          </p:cNvPicPr>
          <p:nvPr/>
        </p:nvPicPr>
        <p:blipFill>
          <a:blip r:embed="rId5"/>
          <a:stretch>
            <a:fillRect/>
          </a:stretch>
        </p:blipFill>
        <p:spPr>
          <a:xfrm>
            <a:off x="10283274" y="197403"/>
            <a:ext cx="1493127" cy="1555527"/>
          </a:xfrm>
          <a:prstGeom prst="rect">
            <a:avLst/>
          </a:prstGeom>
        </p:spPr>
      </p:pic>
      <p:sp>
        <p:nvSpPr>
          <p:cNvPr id="2" name="Tekstfelt 2">
            <a:extLst>
              <a:ext uri="{FF2B5EF4-FFF2-40B4-BE49-F238E27FC236}">
                <a16:creationId xmlns:a16="http://schemas.microsoft.com/office/drawing/2014/main" id="{034D0806-769B-0CF4-9546-F9B415312894}"/>
              </a:ext>
            </a:extLst>
          </p:cNvPr>
          <p:cNvSpPr txBox="1">
            <a:spLocks noChangeArrowheads="1"/>
          </p:cNvSpPr>
          <p:nvPr/>
        </p:nvSpPr>
        <p:spPr bwMode="auto">
          <a:xfrm>
            <a:off x="1" y="6489431"/>
            <a:ext cx="8240724"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796567"/>
            <a:ext cx="11360800" cy="763600"/>
          </a:xfrm>
          <a:prstGeom prst="rect">
            <a:avLst/>
          </a:prstGeom>
        </p:spPr>
        <p:txBody>
          <a:bodyPr spcFirstLastPara="1" vert="horz" wrap="square" lIns="121900" tIns="121900" rIns="121900" bIns="121900" rtlCol="0" anchor="t" anchorCtr="0">
            <a:normAutofit fontScale="90000"/>
          </a:bodyPr>
          <a:lstStyle/>
          <a:p>
            <a:r>
              <a:rPr lang="da" b="1" dirty="0">
                <a:solidFill>
                  <a:srgbClr val="30D4BC"/>
                </a:solidFill>
                <a:latin typeface="Quicksand Medium" pitchFamily="2" charset="0"/>
              </a:rPr>
              <a:t>“Lad os snakke om det”</a:t>
            </a:r>
            <a:endParaRPr b="1" dirty="0">
              <a:solidFill>
                <a:srgbClr val="30D4BC"/>
              </a:solidFill>
              <a:latin typeface="Quicksand Medium" pitchFamily="2" charset="0"/>
            </a:endParaRPr>
          </a:p>
        </p:txBody>
      </p:sp>
      <p:sp>
        <p:nvSpPr>
          <p:cNvPr id="79" name="Google Shape;79;p16"/>
          <p:cNvSpPr txBox="1">
            <a:spLocks noGrp="1"/>
          </p:cNvSpPr>
          <p:nvPr>
            <p:ph type="body" idx="1"/>
          </p:nvPr>
        </p:nvSpPr>
        <p:spPr>
          <a:xfrm>
            <a:off x="415600" y="1739833"/>
            <a:ext cx="6027600" cy="4555200"/>
          </a:xfrm>
          <a:prstGeom prst="rect">
            <a:avLst/>
          </a:prstGeom>
        </p:spPr>
        <p:txBody>
          <a:bodyPr spcFirstLastPara="1" vert="horz" wrap="square" lIns="121900" tIns="121900" rIns="121900" bIns="121900" rtlCol="0" anchor="t" anchorCtr="0">
            <a:normAutofit/>
          </a:bodyPr>
          <a:lstStyle/>
          <a:p>
            <a:r>
              <a:rPr lang="da" sz="1600" dirty="0">
                <a:latin typeface="Quicksand Medium" pitchFamily="2" charset="0"/>
              </a:rPr>
              <a:t>Nu hvor vi har gennemført quizzen, lad os diskutere svarene og se, hvad vi kan lære.</a:t>
            </a:r>
            <a:br>
              <a:rPr lang="da" sz="1600" dirty="0">
                <a:latin typeface="Quicksand Medium" pitchFamily="2" charset="0"/>
              </a:rPr>
            </a:br>
            <a:endParaRPr sz="1600" dirty="0">
              <a:latin typeface="Quicksand Medium" pitchFamily="2" charset="0"/>
            </a:endParaRPr>
          </a:p>
          <a:p>
            <a:r>
              <a:rPr lang="da" sz="1600" dirty="0">
                <a:latin typeface="Quicksand Medium" pitchFamily="2" charset="0"/>
              </a:rPr>
              <a:t>Husk, det handler ikke om at have ret, men om at lære og forstå.</a:t>
            </a:r>
            <a:endParaRPr sz="1600" dirty="0">
              <a:latin typeface="Quicksand Medium" pitchFamily="2" charset="0"/>
            </a:endParaRPr>
          </a:p>
          <a:p>
            <a:pPr marL="0" indent="0">
              <a:spcBef>
                <a:spcPts val="1600"/>
              </a:spcBef>
              <a:buNone/>
            </a:pPr>
            <a:endParaRPr dirty="0">
              <a:latin typeface="Quicksand Medium" pitchFamily="2" charset="0"/>
            </a:endParaRPr>
          </a:p>
          <a:p>
            <a:pPr marL="0" indent="0">
              <a:spcBef>
                <a:spcPts val="1600"/>
              </a:spcBef>
              <a:buNone/>
            </a:pPr>
            <a:endParaRPr dirty="0">
              <a:latin typeface="Quicksand Medium" pitchFamily="2" charset="0"/>
            </a:endParaRPr>
          </a:p>
          <a:p>
            <a:pPr marL="0" indent="0">
              <a:spcBef>
                <a:spcPts val="1600"/>
              </a:spcBef>
              <a:spcAft>
                <a:spcPts val="1600"/>
              </a:spcAft>
              <a:buNone/>
            </a:pPr>
            <a:endParaRPr dirty="0">
              <a:latin typeface="Quicksand Medium" pitchFamily="2" charset="0"/>
            </a:endParaRPr>
          </a:p>
        </p:txBody>
      </p:sp>
      <p:pic>
        <p:nvPicPr>
          <p:cNvPr id="3" name="Billede 2">
            <a:extLst>
              <a:ext uri="{FF2B5EF4-FFF2-40B4-BE49-F238E27FC236}">
                <a16:creationId xmlns:a16="http://schemas.microsoft.com/office/drawing/2014/main" id="{4B36145D-BD8B-914F-CFFE-861109108AC3}"/>
              </a:ext>
            </a:extLst>
          </p:cNvPr>
          <p:cNvPicPr>
            <a:picLocks noChangeAspect="1"/>
          </p:cNvPicPr>
          <p:nvPr/>
        </p:nvPicPr>
        <p:blipFill>
          <a:blip r:embed="rId3"/>
          <a:stretch>
            <a:fillRect/>
          </a:stretch>
        </p:blipFill>
        <p:spPr>
          <a:xfrm>
            <a:off x="2502680" y="1407757"/>
            <a:ext cx="9689320" cy="5450243"/>
          </a:xfrm>
          <a:prstGeom prst="rect">
            <a:avLst/>
          </a:prstGeom>
        </p:spPr>
      </p:pic>
      <p:sp>
        <p:nvSpPr>
          <p:cNvPr id="2" name="Tekstfelt 2">
            <a:extLst>
              <a:ext uri="{FF2B5EF4-FFF2-40B4-BE49-F238E27FC236}">
                <a16:creationId xmlns:a16="http://schemas.microsoft.com/office/drawing/2014/main" id="{27599E92-A943-1088-ABB1-BB68CEF86F99}"/>
              </a:ext>
            </a:extLst>
          </p:cNvPr>
          <p:cNvSpPr txBox="1">
            <a:spLocks noChangeArrowheads="1"/>
          </p:cNvSpPr>
          <p:nvPr/>
        </p:nvSpPr>
        <p:spPr bwMode="auto">
          <a:xfrm>
            <a:off x="1" y="6489431"/>
            <a:ext cx="7955948"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da" b="1" dirty="0">
                <a:solidFill>
                  <a:srgbClr val="30D4BC"/>
                </a:solidFill>
                <a:latin typeface="Quicksand Medium" pitchFamily="2" charset="0"/>
              </a:rPr>
              <a:t>Økonomiske grundbegreber</a:t>
            </a:r>
            <a:br>
              <a:rPr lang="da" b="1" dirty="0">
                <a:solidFill>
                  <a:srgbClr val="30D4BC"/>
                </a:solidFill>
                <a:latin typeface="Quicksand Medium" pitchFamily="2" charset="0"/>
              </a:rPr>
            </a:br>
            <a:r>
              <a:rPr lang="da" b="1" dirty="0">
                <a:solidFill>
                  <a:srgbClr val="30D4BC"/>
                </a:solidFill>
                <a:latin typeface="Quicksand Medium" pitchFamily="2" charset="0"/>
              </a:rPr>
              <a:t>Det økonomiske kredsløb </a:t>
            </a:r>
            <a:endParaRPr b="1" dirty="0">
              <a:solidFill>
                <a:srgbClr val="30D4BC"/>
              </a:solidFill>
              <a:latin typeface="Quicksand Medium" pitchFamily="2" charset="0"/>
            </a:endParaRPr>
          </a:p>
        </p:txBody>
      </p:sp>
      <p:sp>
        <p:nvSpPr>
          <p:cNvPr id="88" name="Google Shape;88;p17"/>
          <p:cNvSpPr txBox="1">
            <a:spLocks noGrp="1"/>
          </p:cNvSpPr>
          <p:nvPr>
            <p:ph type="body" idx="1"/>
          </p:nvPr>
        </p:nvSpPr>
        <p:spPr>
          <a:xfrm>
            <a:off x="415600" y="1997700"/>
            <a:ext cx="4928560" cy="4555200"/>
          </a:xfrm>
          <a:prstGeom prst="rect">
            <a:avLst/>
          </a:prstGeom>
        </p:spPr>
        <p:txBody>
          <a:bodyPr spcFirstLastPara="1" vert="horz" wrap="square" lIns="121900" tIns="121900" rIns="121900" bIns="121900" rtlCol="0" anchor="t" anchorCtr="0">
            <a:normAutofit/>
          </a:bodyPr>
          <a:lstStyle/>
          <a:p>
            <a:pPr>
              <a:buBlip>
                <a:blip r:embed="rId3"/>
              </a:buBlip>
            </a:pPr>
            <a:r>
              <a:rPr lang="da" sz="1600" dirty="0">
                <a:latin typeface="Quicksand Medium" pitchFamily="2" charset="0"/>
              </a:rPr>
              <a:t>Det økonomiske kredsløb</a:t>
            </a:r>
            <a:endParaRPr sz="1600" dirty="0">
              <a:latin typeface="Quicksand Medium" pitchFamily="2" charset="0"/>
            </a:endParaRPr>
          </a:p>
          <a:p>
            <a:pPr lvl="1"/>
            <a:r>
              <a:rPr lang="da" dirty="0">
                <a:latin typeface="Quicksand Medium" pitchFamily="2" charset="0"/>
              </a:rPr>
              <a:t>I det </a:t>
            </a:r>
            <a:r>
              <a:rPr lang="da" b="1" dirty="0">
                <a:latin typeface="Quicksand Medium" pitchFamily="2" charset="0"/>
              </a:rPr>
              <a:t>økonomiske kredsløb</a:t>
            </a:r>
            <a:r>
              <a:rPr lang="da" dirty="0">
                <a:latin typeface="Quicksand Medium" pitchFamily="2" charset="0"/>
              </a:rPr>
              <a:t> er der fem sektorer: </a:t>
            </a:r>
            <a:br>
              <a:rPr lang="da" dirty="0">
                <a:latin typeface="Quicksand Medium" pitchFamily="2" charset="0"/>
              </a:rPr>
            </a:br>
            <a:r>
              <a:rPr lang="da" dirty="0">
                <a:latin typeface="Quicksand Medium" pitchFamily="2" charset="0"/>
              </a:rPr>
              <a:t>Husholdninger, virksomheder, den offentlige sektor, banker og udlandet.</a:t>
            </a:r>
            <a:br>
              <a:rPr lang="da" dirty="0">
                <a:latin typeface="Quicksand Medium" pitchFamily="2" charset="0"/>
              </a:rPr>
            </a:br>
            <a:endParaRPr dirty="0">
              <a:latin typeface="Quicksand Medium" pitchFamily="2" charset="0"/>
            </a:endParaRPr>
          </a:p>
          <a:p>
            <a:pPr>
              <a:buBlip>
                <a:blip r:embed="rId3"/>
              </a:buBlip>
            </a:pPr>
            <a:r>
              <a:rPr lang="da" sz="1600" b="1" dirty="0">
                <a:latin typeface="Quicksand Medium" pitchFamily="2" charset="0"/>
              </a:rPr>
              <a:t>Markedsøkonomi</a:t>
            </a:r>
            <a:r>
              <a:rPr lang="da" sz="1600" dirty="0">
                <a:latin typeface="Quicksand Medium" pitchFamily="2" charset="0"/>
              </a:rPr>
              <a:t> er et samfundsøkonomisk system, hvor husholdninger og virksomheder gennem efterspørgsel og udbud bestemmer, hvad og hvor meget der skal produceres.</a:t>
            </a:r>
            <a:br>
              <a:rPr lang="da" sz="1600" dirty="0">
                <a:latin typeface="Quicksand Medium" pitchFamily="2" charset="0"/>
              </a:rPr>
            </a:br>
            <a:endParaRPr sz="1600" dirty="0">
              <a:latin typeface="Quicksand Medium" pitchFamily="2" charset="0"/>
            </a:endParaRPr>
          </a:p>
          <a:p>
            <a:pPr marL="0" indent="0">
              <a:spcBef>
                <a:spcPts val="1600"/>
              </a:spcBef>
              <a:spcAft>
                <a:spcPts val="1600"/>
              </a:spcAft>
              <a:buNone/>
            </a:pPr>
            <a:endParaRPr sz="1600" dirty="0">
              <a:latin typeface="Quicksand Medium" pitchFamily="2" charset="0"/>
            </a:endParaRPr>
          </a:p>
        </p:txBody>
      </p:sp>
      <p:pic>
        <p:nvPicPr>
          <p:cNvPr id="90" name="Google Shape;90;p17"/>
          <p:cNvPicPr preferRelativeResize="0"/>
          <p:nvPr/>
        </p:nvPicPr>
        <p:blipFill>
          <a:blip r:embed="rId4">
            <a:alphaModFix/>
          </a:blip>
          <a:stretch>
            <a:fillRect/>
          </a:stretch>
        </p:blipFill>
        <p:spPr>
          <a:xfrm>
            <a:off x="5871520" y="1465827"/>
            <a:ext cx="6320480" cy="4477773"/>
          </a:xfrm>
          <a:prstGeom prst="rect">
            <a:avLst/>
          </a:prstGeom>
          <a:noFill/>
          <a:ln>
            <a:noFill/>
          </a:ln>
        </p:spPr>
      </p:pic>
      <p:sp>
        <p:nvSpPr>
          <p:cNvPr id="91" name="Google Shape;91;p17"/>
          <p:cNvSpPr txBox="1"/>
          <p:nvPr/>
        </p:nvSpPr>
        <p:spPr>
          <a:xfrm>
            <a:off x="9554800" y="6142501"/>
            <a:ext cx="2221600" cy="410393"/>
          </a:xfrm>
          <a:prstGeom prst="rect">
            <a:avLst/>
          </a:prstGeom>
          <a:noFill/>
          <a:ln>
            <a:noFill/>
          </a:ln>
        </p:spPr>
        <p:txBody>
          <a:bodyPr spcFirstLastPara="1" wrap="square" lIns="121900" tIns="121900" rIns="121900" bIns="121900" anchor="t" anchorCtr="0">
            <a:spAutoFit/>
          </a:bodyPr>
          <a:lstStyle/>
          <a:p>
            <a:pPr algn="r"/>
            <a:r>
              <a:rPr lang="da" sz="1067">
                <a:latin typeface="Quicksand Medium" pitchFamily="2" charset="0"/>
              </a:rPr>
              <a:t>Illustration: angage.com</a:t>
            </a:r>
            <a:endParaRPr sz="1067">
              <a:latin typeface="Quicksand Medium" pitchFamily="2" charset="0"/>
            </a:endParaRPr>
          </a:p>
        </p:txBody>
      </p:sp>
      <p:sp>
        <p:nvSpPr>
          <p:cNvPr id="2" name="Tekstfelt 2">
            <a:extLst>
              <a:ext uri="{FF2B5EF4-FFF2-40B4-BE49-F238E27FC236}">
                <a16:creationId xmlns:a16="http://schemas.microsoft.com/office/drawing/2014/main" id="{55715E74-8F0D-F7D5-59C0-CD61B55DFA74}"/>
              </a:ext>
            </a:extLst>
          </p:cNvPr>
          <p:cNvSpPr txBox="1">
            <a:spLocks noChangeArrowheads="1"/>
          </p:cNvSpPr>
          <p:nvPr/>
        </p:nvSpPr>
        <p:spPr bwMode="auto">
          <a:xfrm>
            <a:off x="0" y="6489431"/>
            <a:ext cx="12192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Google Shape;107;p3">
            <a:extLst>
              <a:ext uri="{FF2B5EF4-FFF2-40B4-BE49-F238E27FC236}">
                <a16:creationId xmlns:a16="http://schemas.microsoft.com/office/drawing/2014/main" id="{3DDED5E1-1459-9E2C-BE73-4934314239F9}"/>
              </a:ext>
            </a:extLst>
          </p:cNvPr>
          <p:cNvSpPr/>
          <p:nvPr/>
        </p:nvSpPr>
        <p:spPr>
          <a:xfrm>
            <a:off x="6238240" y="0"/>
            <a:ext cx="5953760" cy="6858000"/>
          </a:xfrm>
          <a:prstGeom prst="rect">
            <a:avLst/>
          </a:prstGeom>
          <a:solidFill>
            <a:srgbClr val="00D8BB"/>
          </a:solidFill>
          <a:ln>
            <a:noFill/>
          </a:ln>
          <a:effectLst/>
        </p:spPr>
        <p:txBody>
          <a:bodyPr spcFirstLastPara="1" wrap="square" lIns="121900" tIns="60933" rIns="121900" bIns="60933" anchor="ctr" anchorCtr="0">
            <a:noAutofit/>
          </a:bodyPr>
          <a:lstStyle/>
          <a:p>
            <a:pPr algn="ctr"/>
            <a:endParaRPr lang="da-DK" sz="2400">
              <a:solidFill>
                <a:schemeClr val="bg1"/>
              </a:solidFill>
              <a:latin typeface="Quicksand Medium" pitchFamily="2" charset="0"/>
              <a:ea typeface="Calibri"/>
              <a:cs typeface="Calibri"/>
              <a:sym typeface="Calibri"/>
            </a:endParaRPr>
          </a:p>
        </p:txBody>
      </p:sp>
      <p:sp>
        <p:nvSpPr>
          <p:cNvPr id="96" name="Google Shape;96;p18"/>
          <p:cNvSpPr txBox="1">
            <a:spLocks noGrp="1"/>
          </p:cNvSpPr>
          <p:nvPr>
            <p:ph type="title"/>
          </p:nvPr>
        </p:nvSpPr>
        <p:spPr>
          <a:xfrm>
            <a:off x="486720" y="395467"/>
            <a:ext cx="5953760" cy="763600"/>
          </a:xfrm>
          <a:prstGeom prst="rect">
            <a:avLst/>
          </a:prstGeom>
        </p:spPr>
        <p:txBody>
          <a:bodyPr spcFirstLastPara="1" vert="horz" wrap="square" lIns="121900" tIns="121900" rIns="121900" bIns="121900" rtlCol="0" anchor="t" anchorCtr="0">
            <a:noAutofit/>
          </a:bodyPr>
          <a:lstStyle/>
          <a:p>
            <a:r>
              <a:rPr lang="da" sz="2667" dirty="0">
                <a:solidFill>
                  <a:srgbClr val="30D4BC"/>
                </a:solidFill>
                <a:latin typeface="Quicksand Medium" pitchFamily="2" charset="0"/>
              </a:rPr>
              <a:t>Økonomiske grundbegreber </a:t>
            </a:r>
            <a:br>
              <a:rPr lang="da" sz="2667" dirty="0">
                <a:solidFill>
                  <a:srgbClr val="30D4BC"/>
                </a:solidFill>
                <a:latin typeface="Quicksand Medium" pitchFamily="2" charset="0"/>
              </a:rPr>
            </a:br>
            <a:r>
              <a:rPr lang="da" sz="2667" dirty="0">
                <a:solidFill>
                  <a:srgbClr val="30D4BC"/>
                </a:solidFill>
                <a:latin typeface="Quicksand Medium" pitchFamily="2" charset="0"/>
              </a:rPr>
              <a:t> - Udbud &amp; efterspørgsel</a:t>
            </a:r>
            <a:endParaRPr sz="2667" dirty="0">
              <a:solidFill>
                <a:srgbClr val="30D4BC"/>
              </a:solidFill>
              <a:latin typeface="Quicksand Medium" pitchFamily="2" charset="0"/>
            </a:endParaRPr>
          </a:p>
        </p:txBody>
      </p:sp>
      <p:sp>
        <p:nvSpPr>
          <p:cNvPr id="97" name="Google Shape;97;p18"/>
          <p:cNvSpPr txBox="1">
            <a:spLocks noGrp="1"/>
          </p:cNvSpPr>
          <p:nvPr>
            <p:ph type="body" idx="1"/>
          </p:nvPr>
        </p:nvSpPr>
        <p:spPr>
          <a:xfrm>
            <a:off x="415600" y="1356967"/>
            <a:ext cx="5680400" cy="4907667"/>
          </a:xfrm>
          <a:prstGeom prst="rect">
            <a:avLst/>
          </a:prstGeom>
        </p:spPr>
        <p:txBody>
          <a:bodyPr spcFirstLastPara="1" vert="horz" wrap="square" lIns="121900" tIns="121900" rIns="121900" bIns="121900" rtlCol="0" anchor="t" anchorCtr="0">
            <a:noAutofit/>
          </a:bodyPr>
          <a:lstStyle/>
          <a:p>
            <a:pPr indent="-414432">
              <a:buSzPct val="100000"/>
              <a:buBlip>
                <a:blip r:embed="rId3"/>
              </a:buBlip>
            </a:pPr>
            <a:r>
              <a:rPr lang="da" sz="1600" dirty="0">
                <a:latin typeface="Quicksand Medium" pitchFamily="2" charset="0"/>
              </a:rPr>
              <a:t>Generelt om “udbud &amp; efterspørgsel”</a:t>
            </a:r>
            <a:endParaRPr sz="1600" dirty="0">
              <a:latin typeface="Quicksand Medium" pitchFamily="2" charset="0"/>
            </a:endParaRPr>
          </a:p>
          <a:p>
            <a:pPr lvl="1" indent="-398770">
              <a:buSzPct val="100000"/>
            </a:pPr>
            <a:r>
              <a:rPr lang="da" b="1" dirty="0">
                <a:latin typeface="Quicksand Medium" pitchFamily="2" charset="0"/>
              </a:rPr>
              <a:t>Efterspørgselskurven</a:t>
            </a:r>
            <a:r>
              <a:rPr lang="da" dirty="0">
                <a:latin typeface="Quicksand Medium" pitchFamily="2" charset="0"/>
              </a:rPr>
              <a:t> har en negativ hældning. Jo højere pris, desto mindre efterspørgsel.</a:t>
            </a:r>
            <a:endParaRPr dirty="0">
              <a:latin typeface="Quicksand Medium" pitchFamily="2" charset="0"/>
            </a:endParaRPr>
          </a:p>
          <a:p>
            <a:pPr lvl="1" indent="-398770">
              <a:buSzPct val="100000"/>
            </a:pPr>
            <a:r>
              <a:rPr lang="da" b="1" dirty="0">
                <a:latin typeface="Quicksand Medium" pitchFamily="2" charset="0"/>
              </a:rPr>
              <a:t>Udbudskurven</a:t>
            </a:r>
            <a:r>
              <a:rPr lang="da" dirty="0">
                <a:latin typeface="Quicksand Medium" pitchFamily="2" charset="0"/>
              </a:rPr>
              <a:t> har en positiv hældning. Jo højere pris, desto større udbud.</a:t>
            </a:r>
            <a:endParaRPr dirty="0">
              <a:latin typeface="Quicksand Medium" pitchFamily="2" charset="0"/>
            </a:endParaRPr>
          </a:p>
          <a:p>
            <a:pPr lvl="1" indent="-398770">
              <a:buSzPct val="100000"/>
            </a:pPr>
            <a:r>
              <a:rPr lang="da" b="1" dirty="0">
                <a:latin typeface="Quicksand Medium" pitchFamily="2" charset="0"/>
              </a:rPr>
              <a:t>Ligevægtsmængden </a:t>
            </a:r>
            <a:r>
              <a:rPr lang="da" dirty="0">
                <a:latin typeface="Quicksand Medium" pitchFamily="2" charset="0"/>
              </a:rPr>
              <a:t>og </a:t>
            </a:r>
            <a:r>
              <a:rPr lang="da" b="1" dirty="0">
                <a:latin typeface="Quicksand Medium" pitchFamily="2" charset="0"/>
              </a:rPr>
              <a:t>ligevægtsprisen</a:t>
            </a:r>
            <a:r>
              <a:rPr lang="da" dirty="0">
                <a:latin typeface="Quicksand Medium" pitchFamily="2" charset="0"/>
              </a:rPr>
              <a:t> findes i skæringspunktet mellem udbud og efterspørgsel. Her er udbuddet lige så stort som efterspørgslen.</a:t>
            </a:r>
            <a:br>
              <a:rPr lang="da" dirty="0">
                <a:latin typeface="Quicksand Medium" pitchFamily="2" charset="0"/>
              </a:rPr>
            </a:br>
            <a:endParaRPr dirty="0">
              <a:latin typeface="Quicksand Medium" pitchFamily="2" charset="0"/>
            </a:endParaRPr>
          </a:p>
          <a:p>
            <a:pPr indent="-414432">
              <a:buSzPct val="100000"/>
              <a:buBlip>
                <a:blip r:embed="rId3"/>
              </a:buBlip>
            </a:pPr>
            <a:r>
              <a:rPr lang="da" sz="1600" b="1" dirty="0">
                <a:latin typeface="Quicksand Medium" pitchFamily="2" charset="0"/>
              </a:rPr>
              <a:t>Markedskræfterne</a:t>
            </a:r>
            <a:r>
              <a:rPr lang="da" sz="1600" dirty="0">
                <a:latin typeface="Quicksand Medium" pitchFamily="2" charset="0"/>
              </a:rPr>
              <a:t> sørger for, at prisen justerer sig selv, hvis der sker ændringer i efterspørgsel eller udbud.</a:t>
            </a:r>
            <a:br>
              <a:rPr lang="da" sz="1600" dirty="0">
                <a:latin typeface="Quicksand Medium" pitchFamily="2" charset="0"/>
              </a:rPr>
            </a:br>
            <a:endParaRPr sz="1600" dirty="0">
              <a:latin typeface="Quicksand Medium" pitchFamily="2" charset="0"/>
            </a:endParaRPr>
          </a:p>
          <a:p>
            <a:pPr indent="-414432">
              <a:buSzPct val="100000"/>
              <a:buBlip>
                <a:blip r:embed="rId3"/>
              </a:buBlip>
            </a:pPr>
            <a:r>
              <a:rPr lang="da" sz="1600" dirty="0">
                <a:latin typeface="Quicksand Medium" pitchFamily="2" charset="0"/>
              </a:rPr>
              <a:t>Det er </a:t>
            </a:r>
            <a:r>
              <a:rPr lang="da" sz="1600" b="1" u="sng" dirty="0">
                <a:latin typeface="Quicksand Medium" pitchFamily="2" charset="0"/>
              </a:rPr>
              <a:t>ikke</a:t>
            </a:r>
            <a:r>
              <a:rPr lang="da" sz="1600" dirty="0">
                <a:latin typeface="Quicksand Medium" pitchFamily="2" charset="0"/>
              </a:rPr>
              <a:t> kun prisen, der bestemmer efterspørgslen, men også </a:t>
            </a:r>
            <a:r>
              <a:rPr lang="da" sz="1600" b="1" dirty="0">
                <a:latin typeface="Quicksand Medium" pitchFamily="2" charset="0"/>
              </a:rPr>
              <a:t>præferencer</a:t>
            </a:r>
            <a:r>
              <a:rPr lang="da" sz="1600" dirty="0">
                <a:latin typeface="Quicksand Medium" pitchFamily="2" charset="0"/>
              </a:rPr>
              <a:t>.</a:t>
            </a:r>
            <a:endParaRPr sz="1600" dirty="0">
              <a:latin typeface="Quicksand Medium" pitchFamily="2" charset="0"/>
            </a:endParaRPr>
          </a:p>
          <a:p>
            <a:pPr marL="0" indent="0">
              <a:spcBef>
                <a:spcPts val="1600"/>
              </a:spcBef>
              <a:spcAft>
                <a:spcPts val="1600"/>
              </a:spcAft>
              <a:buNone/>
            </a:pPr>
            <a:endParaRPr sz="1600" dirty="0">
              <a:latin typeface="Quicksand Medium" pitchFamily="2" charset="0"/>
            </a:endParaRPr>
          </a:p>
        </p:txBody>
      </p:sp>
      <p:sp>
        <p:nvSpPr>
          <p:cNvPr id="100" name="Google Shape;100;p18"/>
          <p:cNvSpPr txBox="1"/>
          <p:nvPr/>
        </p:nvSpPr>
        <p:spPr>
          <a:xfrm>
            <a:off x="8981439" y="5188905"/>
            <a:ext cx="3028807" cy="410393"/>
          </a:xfrm>
          <a:prstGeom prst="rect">
            <a:avLst/>
          </a:prstGeom>
          <a:noFill/>
          <a:ln>
            <a:noFill/>
          </a:ln>
        </p:spPr>
        <p:txBody>
          <a:bodyPr spcFirstLastPara="1" wrap="square" lIns="121900" tIns="121900" rIns="121900" bIns="121900" anchor="t" anchorCtr="0">
            <a:spAutoFit/>
          </a:bodyPr>
          <a:lstStyle/>
          <a:p>
            <a:pPr algn="r"/>
            <a:r>
              <a:rPr lang="da-DK" sz="1067" dirty="0">
                <a:solidFill>
                  <a:schemeClr val="bg1"/>
                </a:solidFill>
                <a:latin typeface="Quicksand Medium" pitchFamily="2" charset="0"/>
              </a:rPr>
              <a:t>Illustration af Udbud efterspørgsel</a:t>
            </a:r>
          </a:p>
        </p:txBody>
      </p:sp>
      <p:pic>
        <p:nvPicPr>
          <p:cNvPr id="5" name="Billede 4">
            <a:extLst>
              <a:ext uri="{FF2B5EF4-FFF2-40B4-BE49-F238E27FC236}">
                <a16:creationId xmlns:a16="http://schemas.microsoft.com/office/drawing/2014/main" id="{972CB072-1D99-AE23-B5B6-1FA3E433CFF7}"/>
              </a:ext>
            </a:extLst>
          </p:cNvPr>
          <p:cNvPicPr>
            <a:picLocks noChangeAspect="1"/>
          </p:cNvPicPr>
          <p:nvPr/>
        </p:nvPicPr>
        <p:blipFill>
          <a:blip r:embed="rId4"/>
          <a:stretch>
            <a:fillRect/>
          </a:stretch>
        </p:blipFill>
        <p:spPr>
          <a:xfrm>
            <a:off x="5576712" y="1513840"/>
            <a:ext cx="6809457" cy="3830320"/>
          </a:xfrm>
          <a:prstGeom prst="rect">
            <a:avLst/>
          </a:prstGeom>
        </p:spPr>
      </p:pic>
      <p:sp>
        <p:nvSpPr>
          <p:cNvPr id="2" name="Tekstfelt 2">
            <a:extLst>
              <a:ext uri="{FF2B5EF4-FFF2-40B4-BE49-F238E27FC236}">
                <a16:creationId xmlns:a16="http://schemas.microsoft.com/office/drawing/2014/main" id="{C9608A94-326C-754B-CC16-E0589A816581}"/>
              </a:ext>
            </a:extLst>
          </p:cNvPr>
          <p:cNvSpPr txBox="1">
            <a:spLocks noChangeArrowheads="1"/>
          </p:cNvSpPr>
          <p:nvPr/>
        </p:nvSpPr>
        <p:spPr bwMode="auto">
          <a:xfrm>
            <a:off x="0" y="6489431"/>
            <a:ext cx="623824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Rektangel 2">
            <a:extLst>
              <a:ext uri="{FF2B5EF4-FFF2-40B4-BE49-F238E27FC236}">
                <a16:creationId xmlns:a16="http://schemas.microsoft.com/office/drawing/2014/main" id="{E9CBE036-50DA-BE28-BA64-692C092AA087}"/>
              </a:ext>
            </a:extLst>
          </p:cNvPr>
          <p:cNvSpPr/>
          <p:nvPr/>
        </p:nvSpPr>
        <p:spPr>
          <a:xfrm>
            <a:off x="6731000" y="1536633"/>
            <a:ext cx="5215133" cy="5016267"/>
          </a:xfrm>
          <a:prstGeom prst="rect">
            <a:avLst/>
          </a:prstGeom>
          <a:solidFill>
            <a:srgbClr val="00D8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105" name="Google Shape;105;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da" dirty="0">
                <a:solidFill>
                  <a:srgbClr val="30D4BC"/>
                </a:solidFill>
                <a:latin typeface="Quicksand Medium" pitchFamily="2" charset="0"/>
              </a:rPr>
              <a:t>Økonomiske grundbegreber - Privatøkonomi </a:t>
            </a:r>
            <a:endParaRPr dirty="0">
              <a:solidFill>
                <a:srgbClr val="30D4BC"/>
              </a:solidFill>
              <a:latin typeface="Quicksand Medium" pitchFamily="2" charset="0"/>
            </a:endParaRPr>
          </a:p>
        </p:txBody>
      </p:sp>
      <p:sp>
        <p:nvSpPr>
          <p:cNvPr id="106" name="Google Shape;106;p19"/>
          <p:cNvSpPr txBox="1">
            <a:spLocks noGrp="1"/>
          </p:cNvSpPr>
          <p:nvPr>
            <p:ph type="body" idx="1"/>
          </p:nvPr>
        </p:nvSpPr>
        <p:spPr>
          <a:xfrm>
            <a:off x="415600" y="1536633"/>
            <a:ext cx="5680400" cy="5112000"/>
          </a:xfrm>
          <a:prstGeom prst="rect">
            <a:avLst/>
          </a:prstGeom>
        </p:spPr>
        <p:txBody>
          <a:bodyPr spcFirstLastPara="1" vert="horz" wrap="square" lIns="121900" tIns="121900" rIns="121900" bIns="121900" rtlCol="0" anchor="t" anchorCtr="0">
            <a:normAutofit fontScale="92500" lnSpcReduction="20000"/>
          </a:bodyPr>
          <a:lstStyle/>
          <a:p>
            <a:pPr indent="-396653">
              <a:buSzPct val="100000"/>
              <a:buBlip>
                <a:blip r:embed="rId3"/>
              </a:buBlip>
            </a:pPr>
            <a:r>
              <a:rPr lang="da" b="1" dirty="0">
                <a:latin typeface="Quicksand Medium" pitchFamily="2" charset="0"/>
              </a:rPr>
              <a:t>Faste udgifter</a:t>
            </a:r>
            <a:r>
              <a:rPr lang="da" dirty="0">
                <a:latin typeface="Quicksand Medium" pitchFamily="2" charset="0"/>
              </a:rPr>
              <a:t> betales regelmæssigt (fx månedligt) og inkluderer poster som husleje og regninger. </a:t>
            </a:r>
            <a:br>
              <a:rPr lang="da" dirty="0">
                <a:latin typeface="Quicksand Medium" pitchFamily="2" charset="0"/>
              </a:rPr>
            </a:br>
            <a:endParaRPr dirty="0">
              <a:latin typeface="Quicksand Medium" pitchFamily="2" charset="0"/>
            </a:endParaRPr>
          </a:p>
          <a:p>
            <a:pPr indent="-396653">
              <a:buSzPct val="100000"/>
              <a:buBlip>
                <a:blip r:embed="rId3"/>
              </a:buBlip>
            </a:pPr>
            <a:r>
              <a:rPr lang="da" b="1" dirty="0">
                <a:latin typeface="Quicksand Medium" pitchFamily="2" charset="0"/>
              </a:rPr>
              <a:t>Variabelt forbrug</a:t>
            </a:r>
            <a:r>
              <a:rPr lang="da" dirty="0">
                <a:latin typeface="Quicksand Medium" pitchFamily="2" charset="0"/>
              </a:rPr>
              <a:t> ændrer sig fra måned til måned og omfatter udgifter til mad, tøj og fornøjelser. </a:t>
            </a:r>
            <a:br>
              <a:rPr lang="da" dirty="0">
                <a:latin typeface="Quicksand Medium" pitchFamily="2" charset="0"/>
              </a:rPr>
            </a:br>
            <a:endParaRPr dirty="0">
              <a:latin typeface="Quicksand Medium" pitchFamily="2" charset="0"/>
            </a:endParaRPr>
          </a:p>
          <a:p>
            <a:pPr indent="-396653">
              <a:buSzPct val="100000"/>
              <a:buBlip>
                <a:blip r:embed="rId3"/>
              </a:buBlip>
            </a:pPr>
            <a:r>
              <a:rPr lang="da" b="1" dirty="0">
                <a:latin typeface="Quicksand Medium" pitchFamily="2" charset="0"/>
              </a:rPr>
              <a:t>Rådighedsbeløbet</a:t>
            </a:r>
            <a:r>
              <a:rPr lang="da" dirty="0">
                <a:latin typeface="Quicksand Medium" pitchFamily="2" charset="0"/>
              </a:rPr>
              <a:t> er den indkomst, du har til rådighed efter at have trukket de faste udgifter fra. Rådighedsbeløbet giver dig overblik over:</a:t>
            </a:r>
            <a:endParaRPr dirty="0">
              <a:latin typeface="Quicksand Medium" pitchFamily="2" charset="0"/>
            </a:endParaRPr>
          </a:p>
          <a:p>
            <a:pPr lvl="1" indent="-383530">
              <a:buSzPct val="100000"/>
            </a:pPr>
            <a:r>
              <a:rPr lang="da" dirty="0">
                <a:latin typeface="Quicksand Medium" pitchFamily="2" charset="0"/>
              </a:rPr>
              <a:t>Om du har </a:t>
            </a:r>
            <a:r>
              <a:rPr lang="da" b="1" dirty="0">
                <a:latin typeface="Quicksand Medium" pitchFamily="2" charset="0"/>
              </a:rPr>
              <a:t>overskud </a:t>
            </a:r>
            <a:r>
              <a:rPr lang="da" dirty="0">
                <a:latin typeface="Quicksand Medium" pitchFamily="2" charset="0"/>
              </a:rPr>
              <a:t>til at spare op til det, du ønsker dig. </a:t>
            </a:r>
            <a:endParaRPr dirty="0">
              <a:latin typeface="Quicksand Medium" pitchFamily="2" charset="0"/>
            </a:endParaRPr>
          </a:p>
          <a:p>
            <a:pPr lvl="1" indent="-383530">
              <a:buSzPct val="100000"/>
            </a:pPr>
            <a:r>
              <a:rPr lang="da" dirty="0">
                <a:latin typeface="Quicksand Medium" pitchFamily="2" charset="0"/>
              </a:rPr>
              <a:t>Om der er plads til at betale et </a:t>
            </a:r>
            <a:r>
              <a:rPr lang="da" b="1" dirty="0">
                <a:latin typeface="Quicksand Medium" pitchFamily="2" charset="0"/>
              </a:rPr>
              <a:t>lån</a:t>
            </a:r>
            <a:r>
              <a:rPr lang="da" dirty="0">
                <a:latin typeface="Quicksand Medium" pitchFamily="2" charset="0"/>
              </a:rPr>
              <a:t> tilbage.</a:t>
            </a:r>
            <a:endParaRPr dirty="0">
              <a:latin typeface="Quicksand Medium" pitchFamily="2" charset="0"/>
            </a:endParaRPr>
          </a:p>
          <a:p>
            <a:pPr lvl="1" indent="-383530">
              <a:buSzPct val="100000"/>
            </a:pPr>
            <a:r>
              <a:rPr lang="da" dirty="0">
                <a:latin typeface="Quicksand Medium" pitchFamily="2" charset="0"/>
              </a:rPr>
              <a:t>Om der er plads til at </a:t>
            </a:r>
            <a:r>
              <a:rPr lang="da" b="1" dirty="0">
                <a:latin typeface="Quicksand Medium" pitchFamily="2" charset="0"/>
              </a:rPr>
              <a:t>investere</a:t>
            </a:r>
            <a:r>
              <a:rPr lang="da" dirty="0">
                <a:latin typeface="Quicksand Medium" pitchFamily="2" charset="0"/>
              </a:rPr>
              <a:t> og udskyde forbrug til fremtiden.</a:t>
            </a:r>
            <a:br>
              <a:rPr lang="da" dirty="0">
                <a:latin typeface="Quicksand Medium" pitchFamily="2" charset="0"/>
              </a:rPr>
            </a:br>
            <a:endParaRPr dirty="0">
              <a:latin typeface="Quicksand Medium" pitchFamily="2" charset="0"/>
            </a:endParaRPr>
          </a:p>
          <a:p>
            <a:pPr indent="-396653">
              <a:buSzPct val="100000"/>
              <a:buBlip>
                <a:blip r:embed="rId3"/>
              </a:buBlip>
            </a:pPr>
            <a:r>
              <a:rPr lang="da" dirty="0">
                <a:latin typeface="Quicksand Medium" pitchFamily="2" charset="0"/>
              </a:rPr>
              <a:t>Det er vigtigt at </a:t>
            </a:r>
            <a:r>
              <a:rPr lang="da" b="1" dirty="0">
                <a:latin typeface="Quicksand Medium" pitchFamily="2" charset="0"/>
              </a:rPr>
              <a:t>tænke økonomisk</a:t>
            </a:r>
            <a:r>
              <a:rPr lang="da" dirty="0">
                <a:latin typeface="Quicksand Medium" pitchFamily="2" charset="0"/>
              </a:rPr>
              <a:t> og at bruge fagbegreber, metoder og modeller til at forstå og løse problemstillinger. Nogle personer tænker ikke økonomisk og træffer beslutninger baseret på følelser og impulser. Andre tænker økonomisk og overvejer omkostninger, alternativer og langsigtede konsekvenser.</a:t>
            </a:r>
            <a:br>
              <a:rPr lang="da" dirty="0">
                <a:latin typeface="Quicksand Medium" pitchFamily="2" charset="0"/>
              </a:rPr>
            </a:br>
            <a:r>
              <a:rPr lang="da" dirty="0">
                <a:latin typeface="Quicksand Medium" pitchFamily="2" charset="0"/>
              </a:rPr>
              <a:t>At tænke økonomisk er også en vigtig privatøkonomisk kompetence.</a:t>
            </a:r>
            <a:endParaRPr dirty="0">
              <a:latin typeface="Quicksand Medium" pitchFamily="2" charset="0"/>
            </a:endParaRPr>
          </a:p>
        </p:txBody>
      </p:sp>
      <p:sp>
        <p:nvSpPr>
          <p:cNvPr id="107" name="Google Shape;107;p19"/>
          <p:cNvSpPr txBox="1">
            <a:spLocks noGrp="1"/>
          </p:cNvSpPr>
          <p:nvPr>
            <p:ph type="body" idx="2"/>
          </p:nvPr>
        </p:nvSpPr>
        <p:spPr>
          <a:xfrm>
            <a:off x="6731000" y="1536634"/>
            <a:ext cx="5045400" cy="512300"/>
          </a:xfrm>
          <a:prstGeom prst="rect">
            <a:avLst/>
          </a:prstGeom>
        </p:spPr>
        <p:txBody>
          <a:bodyPr spcFirstLastPara="1" vert="horz" wrap="square" lIns="121900" tIns="121900" rIns="121900" bIns="121900" rtlCol="0" anchor="t" anchorCtr="0">
            <a:noAutofit/>
          </a:bodyPr>
          <a:lstStyle/>
          <a:p>
            <a:pPr marL="0" indent="0">
              <a:spcAft>
                <a:spcPts val="1600"/>
              </a:spcAft>
              <a:buNone/>
            </a:pPr>
            <a:r>
              <a:rPr lang="da" dirty="0">
                <a:solidFill>
                  <a:schemeClr val="bg1"/>
                </a:solidFill>
                <a:latin typeface="Quicksand Medium" pitchFamily="2" charset="0"/>
              </a:rPr>
              <a:t>Illustration: Privatbudget</a:t>
            </a:r>
            <a:endParaRPr dirty="0">
              <a:solidFill>
                <a:schemeClr val="bg1"/>
              </a:solidFill>
              <a:latin typeface="Quicksand Medium" pitchFamily="2" charset="0"/>
            </a:endParaRPr>
          </a:p>
        </p:txBody>
      </p:sp>
      <p:graphicFrame>
        <p:nvGraphicFramePr>
          <p:cNvPr id="2" name="Tabel 1">
            <a:extLst>
              <a:ext uri="{FF2B5EF4-FFF2-40B4-BE49-F238E27FC236}">
                <a16:creationId xmlns:a16="http://schemas.microsoft.com/office/drawing/2014/main" id="{928835C9-729F-213E-0470-A23D143D6908}"/>
              </a:ext>
            </a:extLst>
          </p:cNvPr>
          <p:cNvGraphicFramePr>
            <a:graphicFrameLocks noGrp="1"/>
          </p:cNvGraphicFramePr>
          <p:nvPr/>
        </p:nvGraphicFramePr>
        <p:xfrm>
          <a:off x="6934200" y="2389834"/>
          <a:ext cx="4935733" cy="3060700"/>
        </p:xfrm>
        <a:graphic>
          <a:graphicData uri="http://schemas.openxmlformats.org/drawingml/2006/table">
            <a:tbl>
              <a:tblPr>
                <a:tableStyleId>{8FD4443E-F989-4FC4-A0C8-D5A2AF1F390B}</a:tableStyleId>
              </a:tblPr>
              <a:tblGrid>
                <a:gridCol w="2948191">
                  <a:extLst>
                    <a:ext uri="{9D8B030D-6E8A-4147-A177-3AD203B41FA5}">
                      <a16:colId xmlns:a16="http://schemas.microsoft.com/office/drawing/2014/main" val="2818087002"/>
                    </a:ext>
                  </a:extLst>
                </a:gridCol>
                <a:gridCol w="1280861">
                  <a:extLst>
                    <a:ext uri="{9D8B030D-6E8A-4147-A177-3AD203B41FA5}">
                      <a16:colId xmlns:a16="http://schemas.microsoft.com/office/drawing/2014/main" val="535619900"/>
                    </a:ext>
                  </a:extLst>
                </a:gridCol>
                <a:gridCol w="706681">
                  <a:extLst>
                    <a:ext uri="{9D8B030D-6E8A-4147-A177-3AD203B41FA5}">
                      <a16:colId xmlns:a16="http://schemas.microsoft.com/office/drawing/2014/main" val="2418613428"/>
                    </a:ext>
                  </a:extLst>
                </a:gridCol>
              </a:tblGrid>
              <a:tr h="254000">
                <a:tc>
                  <a:txBody>
                    <a:bodyPr/>
                    <a:lstStyle/>
                    <a:p>
                      <a:pPr algn="l" fontAlgn="b"/>
                      <a:r>
                        <a:rPr lang="da-DK" sz="1500" u="none" strike="noStrike" dirty="0">
                          <a:effectLst/>
                        </a:rPr>
                        <a:t>INDTÆGTER</a:t>
                      </a:r>
                      <a:endParaRPr lang="da-DK" sz="1500" b="1" i="0" u="none" strike="noStrike" dirty="0">
                        <a:solidFill>
                          <a:srgbClr val="00B05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867761250"/>
                  </a:ext>
                </a:extLst>
              </a:tr>
              <a:tr h="254000">
                <a:tc>
                  <a:txBody>
                    <a:bodyPr/>
                    <a:lstStyle/>
                    <a:p>
                      <a:pPr algn="l" fontAlgn="b"/>
                      <a:r>
                        <a:rPr lang="da-DK" sz="1400" u="none" strike="noStrike" dirty="0">
                          <a:effectLst/>
                        </a:rPr>
                        <a:t>Løn efter skat</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20.000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538500646"/>
                  </a:ext>
                </a:extLst>
              </a:tr>
              <a:tr h="254000">
                <a:tc>
                  <a:txBody>
                    <a:bodyPr/>
                    <a:lstStyle/>
                    <a:p>
                      <a:pPr algn="l" fontAlgn="b"/>
                      <a:r>
                        <a:rPr lang="da-DK" sz="1400" u="none" strike="noStrike" dirty="0">
                          <a:effectLst/>
                        </a:rPr>
                        <a:t>Samlevers løn efter skat</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18.000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463244560"/>
                  </a:ext>
                </a:extLst>
              </a:tr>
              <a:tr h="254000">
                <a:tc>
                  <a:txBody>
                    <a:bodyPr/>
                    <a:lstStyle/>
                    <a:p>
                      <a:pPr algn="l" fontAlgn="b"/>
                      <a:r>
                        <a:rPr lang="da-DK" sz="1400" u="none" strike="noStrike" dirty="0">
                          <a:effectLst/>
                        </a:rPr>
                        <a:t>Dagpenge, SU</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546854391"/>
                  </a:ext>
                </a:extLst>
              </a:tr>
              <a:tr h="254000">
                <a:tc>
                  <a:txBody>
                    <a:bodyPr/>
                    <a:lstStyle/>
                    <a:p>
                      <a:pPr algn="l" fontAlgn="b"/>
                      <a:r>
                        <a:rPr lang="da-DK" sz="1400" u="none" strike="noStrike" dirty="0">
                          <a:effectLst/>
                        </a:rPr>
                        <a:t>Børnepenge</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4.600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halvt år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509928157"/>
                  </a:ext>
                </a:extLst>
              </a:tr>
              <a:tr h="254000">
                <a:tc>
                  <a:txBody>
                    <a:bodyPr/>
                    <a:lstStyle/>
                    <a:p>
                      <a:pPr algn="l" fontAlgn="b"/>
                      <a:r>
                        <a:rPr lang="da-DK" sz="1400" u="none" strike="noStrike">
                          <a:effectLst/>
                        </a:rPr>
                        <a:t>Boligstøtte</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095638508"/>
                  </a:ext>
                </a:extLst>
              </a:tr>
              <a:tr h="266700">
                <a:tc>
                  <a:txBody>
                    <a:bodyPr/>
                    <a:lstStyle/>
                    <a:p>
                      <a:pPr algn="l" fontAlgn="b"/>
                      <a:r>
                        <a:rPr lang="da-DK" sz="1400" u="none" strike="noStrike">
                          <a:effectLst/>
                        </a:rPr>
                        <a:t>Øvrige indtægter efter skat</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034368471"/>
                  </a:ext>
                </a:extLst>
              </a:tr>
              <a:tr h="254000">
                <a:tc>
                  <a:txBody>
                    <a:bodyPr/>
                    <a:lstStyle/>
                    <a:p>
                      <a:pPr algn="l" fontAlgn="b"/>
                      <a:r>
                        <a:rPr lang="da-DK" sz="1400" u="none" strike="noStrike">
                          <a:effectLst/>
                        </a:rPr>
                        <a:t>Indtægter pr. år</a:t>
                      </a:r>
                      <a:endParaRPr lang="da-DK" sz="1400" b="1"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465.200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919556832"/>
                  </a:ext>
                </a:extLst>
              </a:tr>
              <a:tr h="254000">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317897378"/>
                  </a:ext>
                </a:extLst>
              </a:tr>
              <a:tr h="254000">
                <a:tc>
                  <a:txBody>
                    <a:bodyPr/>
                    <a:lstStyle/>
                    <a:p>
                      <a:pPr algn="l" fontAlgn="b"/>
                      <a:r>
                        <a:rPr lang="da-DK" sz="1500" u="none" strike="noStrike">
                          <a:effectLst/>
                        </a:rPr>
                        <a:t>UDGIFTER TIL BOLIG</a:t>
                      </a:r>
                      <a:endParaRPr lang="da-DK" sz="1500" b="1" i="0" u="none" strike="noStrike">
                        <a:solidFill>
                          <a:srgbClr val="00B05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2129546392"/>
                  </a:ext>
                </a:extLst>
              </a:tr>
              <a:tr h="254000">
                <a:tc>
                  <a:txBody>
                    <a:bodyPr/>
                    <a:lstStyle/>
                    <a:p>
                      <a:pPr algn="l" fontAlgn="b"/>
                      <a:r>
                        <a:rPr lang="da-DK" sz="1400" u="none" strike="noStrike" dirty="0">
                          <a:effectLst/>
                        </a:rPr>
                        <a:t>Husleje/ydelse på boliglån</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15.000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171609655"/>
                  </a:ext>
                </a:extLst>
              </a:tr>
              <a:tr h="254000">
                <a:tc>
                  <a:txBody>
                    <a:bodyPr/>
                    <a:lstStyle/>
                    <a:p>
                      <a:pPr algn="l" fontAlgn="b"/>
                      <a:r>
                        <a:rPr lang="da-DK" sz="1400" u="none" strike="noStrike" dirty="0">
                          <a:effectLst/>
                        </a:rPr>
                        <a:t>Varme</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1.000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dirty="0">
                          <a:effectLst/>
                        </a:rPr>
                        <a:t>md.</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329619112"/>
                  </a:ext>
                </a:extLst>
              </a:tr>
            </a:tbl>
          </a:graphicData>
        </a:graphic>
      </p:graphicFrame>
      <p:sp>
        <p:nvSpPr>
          <p:cNvPr id="5" name="Tekstfelt 2">
            <a:extLst>
              <a:ext uri="{FF2B5EF4-FFF2-40B4-BE49-F238E27FC236}">
                <a16:creationId xmlns:a16="http://schemas.microsoft.com/office/drawing/2014/main" id="{B12BD18F-0B84-58B4-239A-3E58D982614A}"/>
              </a:ext>
            </a:extLst>
          </p:cNvPr>
          <p:cNvSpPr txBox="1">
            <a:spLocks noChangeArrowheads="1"/>
          </p:cNvSpPr>
          <p:nvPr/>
        </p:nvSpPr>
        <p:spPr bwMode="auto">
          <a:xfrm>
            <a:off x="0" y="6489431"/>
            <a:ext cx="12192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da" dirty="0">
                <a:solidFill>
                  <a:srgbClr val="30D4BC"/>
                </a:solidFill>
              </a:rPr>
              <a:t>ØG og investering - Sammenhæng</a:t>
            </a:r>
            <a:endParaRPr dirty="0">
              <a:solidFill>
                <a:srgbClr val="30D4BC"/>
              </a:solidFill>
            </a:endParaRPr>
          </a:p>
        </p:txBody>
      </p:sp>
      <p:sp>
        <p:nvSpPr>
          <p:cNvPr id="115" name="Google Shape;115;p20"/>
          <p:cNvSpPr txBox="1">
            <a:spLocks noGrp="1"/>
          </p:cNvSpPr>
          <p:nvPr>
            <p:ph type="body" idx="1"/>
          </p:nvPr>
        </p:nvSpPr>
        <p:spPr>
          <a:xfrm>
            <a:off x="415600" y="1536633"/>
            <a:ext cx="5333200" cy="4555200"/>
          </a:xfrm>
          <a:prstGeom prst="rect">
            <a:avLst/>
          </a:prstGeom>
        </p:spPr>
        <p:txBody>
          <a:bodyPr spcFirstLastPara="1" vert="horz" wrap="square" lIns="121900" tIns="121900" rIns="121900" bIns="121900" rtlCol="0" anchor="t" anchorCtr="0">
            <a:normAutofit/>
          </a:bodyPr>
          <a:lstStyle/>
          <a:p>
            <a:pPr indent="-414432">
              <a:buSzPct val="100000"/>
              <a:buBlip>
                <a:blip r:embed="rId3"/>
              </a:buBlip>
            </a:pPr>
            <a:r>
              <a:rPr lang="da" sz="1600" dirty="0"/>
              <a:t>Personlig økonomi og budgettering kan bruges til at skabe et økonomisk fundament og frigøre midler til investering i aktier.</a:t>
            </a:r>
            <a:endParaRPr sz="1600" dirty="0"/>
          </a:p>
          <a:p>
            <a:pPr indent="-414432">
              <a:buSzPct val="100000"/>
              <a:buBlip>
                <a:blip r:embed="rId3"/>
              </a:buBlip>
            </a:pPr>
            <a:r>
              <a:rPr lang="da" sz="1600" dirty="0"/>
              <a:t>Budgettering hjælper med at identificere, hvor meget man har råd til at investere og fastlægge realistiske sparemål.</a:t>
            </a:r>
            <a:endParaRPr sz="1600" dirty="0"/>
          </a:p>
          <a:p>
            <a:pPr indent="-414432">
              <a:buSzPct val="100000"/>
              <a:buBlip>
                <a:blip r:embed="rId3"/>
              </a:buBlip>
            </a:pPr>
            <a:r>
              <a:rPr lang="da" sz="1600" dirty="0"/>
              <a:t>Ved at oprette en opsparingskonto og afsætte en del af ens rådighedsbeløb til investering, kan man gradvist opbygge kapital til at købe aktier.</a:t>
            </a:r>
            <a:endParaRPr sz="1600" dirty="0"/>
          </a:p>
          <a:p>
            <a:pPr indent="-414432">
              <a:buSzPct val="100000"/>
              <a:buBlip>
                <a:blip r:embed="rId3"/>
              </a:buBlip>
            </a:pPr>
            <a:r>
              <a:rPr lang="da" sz="1600" dirty="0"/>
              <a:t>Det er vigtigt at have en nødopsparing til uforudsete udgifter, før man begynder at investere i aktier.</a:t>
            </a:r>
            <a:endParaRPr sz="1600" dirty="0"/>
          </a:p>
          <a:p>
            <a:pPr indent="-414432">
              <a:buSzPct val="100000"/>
              <a:buBlip>
                <a:blip r:embed="rId3"/>
              </a:buBlip>
            </a:pPr>
            <a:r>
              <a:rPr lang="da" sz="1600" dirty="0"/>
              <a:t>Risikospredning er vigtig for at mindske risikoen ved aktieinvesteringer, ved at diversificere porteføljen med forskellige aktier og investeringsinstrumenter.</a:t>
            </a:r>
            <a:endParaRPr sz="1600" dirty="0"/>
          </a:p>
        </p:txBody>
      </p:sp>
      <p:sp>
        <p:nvSpPr>
          <p:cNvPr id="118" name="Google Shape;118;p20"/>
          <p:cNvSpPr txBox="1"/>
          <p:nvPr/>
        </p:nvSpPr>
        <p:spPr>
          <a:xfrm>
            <a:off x="9521100" y="4584633"/>
            <a:ext cx="2221600" cy="410393"/>
          </a:xfrm>
          <a:prstGeom prst="rect">
            <a:avLst/>
          </a:prstGeom>
          <a:noFill/>
          <a:ln>
            <a:noFill/>
          </a:ln>
        </p:spPr>
        <p:txBody>
          <a:bodyPr spcFirstLastPara="1" wrap="square" lIns="121900" tIns="121900" rIns="121900" bIns="121900" anchor="t" anchorCtr="0">
            <a:spAutoFit/>
          </a:bodyPr>
          <a:lstStyle/>
          <a:p>
            <a:pPr algn="r"/>
            <a:r>
              <a:rPr lang="da" sz="1067" dirty="0"/>
              <a:t>Illustration: lendo.dk</a:t>
            </a:r>
            <a:endParaRPr sz="1067" dirty="0"/>
          </a:p>
        </p:txBody>
      </p:sp>
      <p:pic>
        <p:nvPicPr>
          <p:cNvPr id="3" name="Billede 2">
            <a:extLst>
              <a:ext uri="{FF2B5EF4-FFF2-40B4-BE49-F238E27FC236}">
                <a16:creationId xmlns:a16="http://schemas.microsoft.com/office/drawing/2014/main" id="{F29967E5-DC34-8225-BCAC-C75284A591CD}"/>
              </a:ext>
            </a:extLst>
          </p:cNvPr>
          <p:cNvPicPr>
            <a:picLocks noChangeAspect="1"/>
          </p:cNvPicPr>
          <p:nvPr/>
        </p:nvPicPr>
        <p:blipFill rotWithShape="1">
          <a:blip r:embed="rId4"/>
          <a:srcRect t="31174" b="26418"/>
          <a:stretch/>
        </p:blipFill>
        <p:spPr>
          <a:xfrm>
            <a:off x="6527800" y="2408701"/>
            <a:ext cx="5452533" cy="2312331"/>
          </a:xfrm>
          <a:prstGeom prst="rect">
            <a:avLst/>
          </a:prstGeom>
        </p:spPr>
      </p:pic>
      <p:sp>
        <p:nvSpPr>
          <p:cNvPr id="2" name="Tekstfelt 2">
            <a:extLst>
              <a:ext uri="{FF2B5EF4-FFF2-40B4-BE49-F238E27FC236}">
                <a16:creationId xmlns:a16="http://schemas.microsoft.com/office/drawing/2014/main" id="{23640A85-C27A-B3F5-9589-AD081D3DBFFE}"/>
              </a:ext>
            </a:extLst>
          </p:cNvPr>
          <p:cNvSpPr txBox="1">
            <a:spLocks noChangeArrowheads="1"/>
          </p:cNvSpPr>
          <p:nvPr/>
        </p:nvSpPr>
        <p:spPr bwMode="auto">
          <a:xfrm>
            <a:off x="0" y="6489431"/>
            <a:ext cx="12192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da" dirty="0">
                <a:solidFill>
                  <a:srgbClr val="30D4BC"/>
                </a:solidFill>
                <a:latin typeface="Quicksand Medium" pitchFamily="2" charset="0"/>
              </a:rPr>
              <a:t>ØG og investering - Sammenhæng</a:t>
            </a:r>
            <a:endParaRPr dirty="0">
              <a:solidFill>
                <a:srgbClr val="30D4BC"/>
              </a:solidFill>
              <a:latin typeface="Quicksand Medium" pitchFamily="2" charset="0"/>
            </a:endParaRPr>
          </a:p>
        </p:txBody>
      </p:sp>
      <p:sp>
        <p:nvSpPr>
          <p:cNvPr id="124" name="Google Shape;124;p21"/>
          <p:cNvSpPr txBox="1">
            <a:spLocks noGrp="1"/>
          </p:cNvSpPr>
          <p:nvPr>
            <p:ph type="body" idx="1"/>
          </p:nvPr>
        </p:nvSpPr>
        <p:spPr>
          <a:xfrm>
            <a:off x="415600" y="1536633"/>
            <a:ext cx="5680400" cy="5134400"/>
          </a:xfrm>
          <a:prstGeom prst="rect">
            <a:avLst/>
          </a:prstGeom>
        </p:spPr>
        <p:txBody>
          <a:bodyPr spcFirstLastPara="1" vert="horz" wrap="square" lIns="121900" tIns="121900" rIns="121900" bIns="121900" rtlCol="0" anchor="t" anchorCtr="0">
            <a:normAutofit fontScale="77500" lnSpcReduction="20000"/>
          </a:bodyPr>
          <a:lstStyle/>
          <a:p>
            <a:pPr marL="0" indent="0">
              <a:buNone/>
            </a:pPr>
            <a:r>
              <a:rPr lang="da" dirty="0">
                <a:latin typeface="Quicksand Medium" pitchFamily="2" charset="0"/>
              </a:rPr>
              <a:t>Overlappet mellem udbud &amp; efterspørgsel, det økonomiske kredsløb, personlig økonomi og investering i aktier ligger i </a:t>
            </a:r>
            <a:r>
              <a:rPr lang="da" b="1" dirty="0">
                <a:latin typeface="Quicksand Medium" pitchFamily="2" charset="0"/>
              </a:rPr>
              <a:t>forståelsen</a:t>
            </a:r>
            <a:r>
              <a:rPr lang="da" dirty="0">
                <a:latin typeface="Quicksand Medium" pitchFamily="2" charset="0"/>
              </a:rPr>
              <a:t> af </a:t>
            </a:r>
            <a:r>
              <a:rPr lang="da" b="1" dirty="0">
                <a:latin typeface="Quicksand Medium" pitchFamily="2" charset="0"/>
              </a:rPr>
              <a:t>markedskræfter</a:t>
            </a:r>
            <a:r>
              <a:rPr lang="da" dirty="0">
                <a:latin typeface="Quicksand Medium" pitchFamily="2" charset="0"/>
              </a:rPr>
              <a:t>, </a:t>
            </a:r>
            <a:r>
              <a:rPr lang="da" b="1" dirty="0">
                <a:latin typeface="Quicksand Medium" pitchFamily="2" charset="0"/>
              </a:rPr>
              <a:t>prissætning</a:t>
            </a:r>
            <a:r>
              <a:rPr lang="da" dirty="0">
                <a:latin typeface="Quicksand Medium" pitchFamily="2" charset="0"/>
              </a:rPr>
              <a:t> og </a:t>
            </a:r>
            <a:r>
              <a:rPr lang="da" b="1" dirty="0">
                <a:latin typeface="Quicksand Medium" pitchFamily="2" charset="0"/>
              </a:rPr>
              <a:t>økonomiske</a:t>
            </a:r>
            <a:r>
              <a:rPr lang="da" dirty="0">
                <a:latin typeface="Quicksand Medium" pitchFamily="2" charset="0"/>
              </a:rPr>
              <a:t> </a:t>
            </a:r>
            <a:r>
              <a:rPr lang="da" b="1" dirty="0">
                <a:latin typeface="Quicksand Medium" pitchFamily="2" charset="0"/>
              </a:rPr>
              <a:t>sammenhænge</a:t>
            </a:r>
            <a:r>
              <a:rPr lang="da" dirty="0">
                <a:latin typeface="Quicksand Medium" pitchFamily="2" charset="0"/>
              </a:rPr>
              <a:t>.</a:t>
            </a:r>
            <a:endParaRPr dirty="0">
              <a:latin typeface="Quicksand Medium" pitchFamily="2" charset="0"/>
            </a:endParaRPr>
          </a:p>
          <a:p>
            <a:pPr indent="-396653">
              <a:spcBef>
                <a:spcPts val="1600"/>
              </a:spcBef>
              <a:buSzPct val="100000"/>
              <a:buBlip>
                <a:blip r:embed="rId3"/>
              </a:buBlip>
            </a:pPr>
            <a:r>
              <a:rPr lang="da" dirty="0">
                <a:latin typeface="Quicksand Medium" pitchFamily="2" charset="0"/>
              </a:rPr>
              <a:t>Forståelse af </a:t>
            </a:r>
            <a:r>
              <a:rPr lang="da" b="1" dirty="0">
                <a:latin typeface="Quicksand Medium" pitchFamily="2" charset="0"/>
              </a:rPr>
              <a:t>udbud &amp; efterspørgsel</a:t>
            </a:r>
            <a:r>
              <a:rPr lang="da" dirty="0">
                <a:latin typeface="Quicksand Medium" pitchFamily="2" charset="0"/>
              </a:rPr>
              <a:t> er vigtigt for at analysere aktiemarkedet og forudsige prisudviklinger baseret på ændringer i udbud og efterspørgsel efter aktier.</a:t>
            </a:r>
            <a:endParaRPr dirty="0">
              <a:latin typeface="Quicksand Medium" pitchFamily="2" charset="0"/>
            </a:endParaRPr>
          </a:p>
          <a:p>
            <a:pPr indent="-396653">
              <a:buSzPct val="100000"/>
              <a:buBlip>
                <a:blip r:embed="rId3"/>
              </a:buBlip>
            </a:pPr>
            <a:r>
              <a:rPr lang="da" dirty="0">
                <a:latin typeface="Quicksand Medium" pitchFamily="2" charset="0"/>
              </a:rPr>
              <a:t>Det </a:t>
            </a:r>
            <a:r>
              <a:rPr lang="da" b="1" dirty="0">
                <a:latin typeface="Quicksand Medium" pitchFamily="2" charset="0"/>
              </a:rPr>
              <a:t>økonomiske kredsløb </a:t>
            </a:r>
            <a:r>
              <a:rPr lang="da" dirty="0">
                <a:latin typeface="Quicksand Medium" pitchFamily="2" charset="0"/>
              </a:rPr>
              <a:t>hjælper med at forstå den bredere økonomiske kontekst, herunder virkningen af ​​investeringer på den samlede økonomi og vice versa.</a:t>
            </a:r>
            <a:endParaRPr dirty="0">
              <a:latin typeface="Quicksand Medium" pitchFamily="2" charset="0"/>
            </a:endParaRPr>
          </a:p>
          <a:p>
            <a:pPr indent="-396653">
              <a:buSzPct val="100000"/>
              <a:buBlip>
                <a:blip r:embed="rId3"/>
              </a:buBlip>
            </a:pPr>
            <a:r>
              <a:rPr lang="da" dirty="0">
                <a:latin typeface="Quicksand Medium" pitchFamily="2" charset="0"/>
              </a:rPr>
              <a:t>Viden om det </a:t>
            </a:r>
            <a:r>
              <a:rPr lang="da" b="1" dirty="0">
                <a:latin typeface="Quicksand Medium" pitchFamily="2" charset="0"/>
              </a:rPr>
              <a:t>økonomiske kredsløb</a:t>
            </a:r>
            <a:r>
              <a:rPr lang="da" dirty="0">
                <a:latin typeface="Quicksand Medium" pitchFamily="2" charset="0"/>
              </a:rPr>
              <a:t> og markedskræfterne kan guide investeringsbeslutninger og analysere, hvordan økonomiske ændringer kan påvirke aktiemarkedet.</a:t>
            </a:r>
            <a:endParaRPr dirty="0">
              <a:latin typeface="Quicksand Medium" pitchFamily="2" charset="0"/>
            </a:endParaRPr>
          </a:p>
          <a:p>
            <a:pPr indent="-396653">
              <a:buSzPct val="100000"/>
              <a:buBlip>
                <a:blip r:embed="rId3"/>
              </a:buBlip>
            </a:pPr>
            <a:r>
              <a:rPr lang="da" b="1" dirty="0">
                <a:latin typeface="Quicksand Medium" pitchFamily="2" charset="0"/>
              </a:rPr>
              <a:t>Personlig økonom</a:t>
            </a:r>
            <a:r>
              <a:rPr lang="da" dirty="0">
                <a:latin typeface="Quicksand Medium" pitchFamily="2" charset="0"/>
              </a:rPr>
              <a:t>i og </a:t>
            </a:r>
            <a:r>
              <a:rPr lang="da" b="1" dirty="0">
                <a:latin typeface="Quicksand Medium" pitchFamily="2" charset="0"/>
              </a:rPr>
              <a:t>budgettering</a:t>
            </a:r>
            <a:r>
              <a:rPr lang="da" dirty="0">
                <a:latin typeface="Quicksand Medium" pitchFamily="2" charset="0"/>
              </a:rPr>
              <a:t> spiller en rolle i at finde midler til at investere i aktier og skabe en solid økonomisk grundlag for at håndtere risici og potentielle tab.</a:t>
            </a:r>
            <a:endParaRPr dirty="0">
              <a:latin typeface="Quicksand Medium" pitchFamily="2" charset="0"/>
            </a:endParaRPr>
          </a:p>
          <a:p>
            <a:pPr indent="-396653">
              <a:buSzPct val="100000"/>
              <a:buBlip>
                <a:blip r:embed="rId3"/>
              </a:buBlip>
            </a:pPr>
            <a:r>
              <a:rPr lang="da" b="1" dirty="0">
                <a:latin typeface="Quicksand Medium" pitchFamily="2" charset="0"/>
              </a:rPr>
              <a:t>Budgettering</a:t>
            </a:r>
            <a:r>
              <a:rPr lang="da" dirty="0">
                <a:latin typeface="Quicksand Medium" pitchFamily="2" charset="0"/>
              </a:rPr>
              <a:t> hjælper med at identificere, hvor meget man har råd til at investere og fastlægge realistiske sparemål i forbindelse med aktieinvestering.</a:t>
            </a:r>
            <a:endParaRPr dirty="0">
              <a:latin typeface="Quicksand Medium" pitchFamily="2" charset="0"/>
            </a:endParaRPr>
          </a:p>
          <a:p>
            <a:pPr indent="-396653">
              <a:buSzPct val="100000"/>
              <a:buBlip>
                <a:blip r:embed="rId3"/>
              </a:buBlip>
            </a:pPr>
            <a:r>
              <a:rPr lang="da" dirty="0">
                <a:latin typeface="Quicksand Medium" pitchFamily="2" charset="0"/>
              </a:rPr>
              <a:t>Det er vigtigt at have en nødopsparing til uforudsete udgifter, før man begynder at investere i aktier.</a:t>
            </a:r>
            <a:endParaRPr dirty="0">
              <a:latin typeface="Quicksand Medium" pitchFamily="2" charset="0"/>
            </a:endParaRPr>
          </a:p>
        </p:txBody>
      </p:sp>
      <p:pic>
        <p:nvPicPr>
          <p:cNvPr id="126" name="Google Shape;126;p21"/>
          <p:cNvPicPr preferRelativeResize="0"/>
          <p:nvPr/>
        </p:nvPicPr>
        <p:blipFill>
          <a:blip r:embed="rId4">
            <a:alphaModFix/>
          </a:blip>
          <a:stretch>
            <a:fillRect/>
          </a:stretch>
        </p:blipFill>
        <p:spPr>
          <a:xfrm>
            <a:off x="6514236" y="2177367"/>
            <a:ext cx="3429379" cy="2150533"/>
          </a:xfrm>
          <a:prstGeom prst="rect">
            <a:avLst/>
          </a:prstGeom>
          <a:noFill/>
          <a:ln>
            <a:noFill/>
          </a:ln>
        </p:spPr>
      </p:pic>
      <p:pic>
        <p:nvPicPr>
          <p:cNvPr id="127" name="Google Shape;127;p21"/>
          <p:cNvPicPr preferRelativeResize="0"/>
          <p:nvPr/>
        </p:nvPicPr>
        <p:blipFill>
          <a:blip r:embed="rId5">
            <a:alphaModFix/>
          </a:blip>
          <a:stretch>
            <a:fillRect/>
          </a:stretch>
        </p:blipFill>
        <p:spPr>
          <a:xfrm>
            <a:off x="8976765" y="4327900"/>
            <a:ext cx="2799636" cy="1936733"/>
          </a:xfrm>
          <a:prstGeom prst="rect">
            <a:avLst/>
          </a:prstGeom>
          <a:noFill/>
          <a:ln>
            <a:noFill/>
          </a:ln>
        </p:spPr>
      </p:pic>
      <p:pic>
        <p:nvPicPr>
          <p:cNvPr id="128" name="Google Shape;128;p21"/>
          <p:cNvPicPr preferRelativeResize="0"/>
          <p:nvPr/>
        </p:nvPicPr>
        <p:blipFill>
          <a:blip r:embed="rId6">
            <a:alphaModFix/>
          </a:blip>
          <a:stretch>
            <a:fillRect/>
          </a:stretch>
        </p:blipFill>
        <p:spPr>
          <a:xfrm>
            <a:off x="8976765" y="766967"/>
            <a:ext cx="2799635" cy="1715900"/>
          </a:xfrm>
          <a:prstGeom prst="rect">
            <a:avLst/>
          </a:prstGeom>
          <a:noFill/>
          <a:ln>
            <a:noFill/>
          </a:ln>
        </p:spPr>
      </p:pic>
      <p:sp>
        <p:nvSpPr>
          <p:cNvPr id="2" name="Tekstfelt 2">
            <a:extLst>
              <a:ext uri="{FF2B5EF4-FFF2-40B4-BE49-F238E27FC236}">
                <a16:creationId xmlns:a16="http://schemas.microsoft.com/office/drawing/2014/main" id="{83C96468-CDAD-7207-A6B6-C1C238C2213B}"/>
              </a:ext>
            </a:extLst>
          </p:cNvPr>
          <p:cNvSpPr txBox="1">
            <a:spLocks noChangeArrowheads="1"/>
          </p:cNvSpPr>
          <p:nvPr/>
        </p:nvSpPr>
        <p:spPr bwMode="auto">
          <a:xfrm>
            <a:off x="0" y="6489431"/>
            <a:ext cx="12192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1520</Words>
  <Application>Microsoft Office PowerPoint</Application>
  <PresentationFormat>Widescreen</PresentationFormat>
  <Paragraphs>142</Paragraphs>
  <Slides>13</Slides>
  <Notes>13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Calibri</vt:lpstr>
      <vt:lpstr>Calibri Light</vt:lpstr>
      <vt:lpstr>Quicksand</vt:lpstr>
      <vt:lpstr>Quicksand Medium</vt:lpstr>
      <vt:lpstr>Office-tema</vt:lpstr>
      <vt:lpstr>Økonomisk grundforløb med aktiehandel og investering</vt:lpstr>
      <vt:lpstr>Velkommen til  Investeringer 101</vt:lpstr>
      <vt:lpstr>Tid til “AktieQuizzen”</vt:lpstr>
      <vt:lpstr>“Lad os snakke om det”</vt:lpstr>
      <vt:lpstr>Økonomiske grundbegreber Det økonomiske kredsløb </vt:lpstr>
      <vt:lpstr>Økonomiske grundbegreber   - Udbud &amp; efterspørgsel</vt:lpstr>
      <vt:lpstr>Økonomiske grundbegreber - Privatøkonomi </vt:lpstr>
      <vt:lpstr>ØG og investering - Sammenhæng</vt:lpstr>
      <vt:lpstr>ØG og investering - Sammenhæng</vt:lpstr>
      <vt:lpstr>ØG og investering - Sammenhæng</vt:lpstr>
      <vt:lpstr>Privatbudget for Andersine eller Anders</vt:lpstr>
      <vt:lpstr>Dagens vigtigste pointer  - Hvad har vi lært i dag?</vt:lpstr>
      <vt:lpstr>Forberedelse til næste modul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Økonomisk grundforløb med aktiehandel og investering</dc:title>
  <dc:creator>Michael Rasmussen</dc:creator>
  <cp:lastModifiedBy>Michael Rasmussen</cp:lastModifiedBy>
  <cp:revision>1</cp:revision>
  <dcterms:created xsi:type="dcterms:W3CDTF">2023-07-06T12:42:30Z</dcterms:created>
  <dcterms:modified xsi:type="dcterms:W3CDTF">2023-07-06T12:43:57Z</dcterms:modified>
</cp:coreProperties>
</file>